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2" r:id="rId4"/>
    <p:sldId id="259" r:id="rId5"/>
    <p:sldId id="264" r:id="rId6"/>
    <p:sldId id="261" r:id="rId7"/>
    <p:sldId id="263" r:id="rId8"/>
    <p:sldId id="267" r:id="rId9"/>
    <p:sldId id="260" r:id="rId10"/>
    <p:sldId id="269" r:id="rId11"/>
    <p:sldId id="268" r:id="rId12"/>
    <p:sldId id="270" r:id="rId13"/>
    <p:sldId id="271" r:id="rId14"/>
    <p:sldId id="272" r:id="rId15"/>
    <p:sldId id="273" r:id="rId16"/>
    <p:sldId id="275" r:id="rId17"/>
    <p:sldId id="274" r:id="rId18"/>
    <p:sldId id="278" r:id="rId19"/>
    <p:sldId id="279" r:id="rId20"/>
    <p:sldId id="281" r:id="rId21"/>
    <p:sldId id="276" r:id="rId22"/>
    <p:sldId id="277" r:id="rId23"/>
    <p:sldId id="280" r:id="rId24"/>
    <p:sldId id="282" r:id="rId25"/>
    <p:sldId id="265" r:id="rId26"/>
    <p:sldId id="283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4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5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56FA43-AC63-4ED1-9248-5960BB509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1AB7620-D252-4422-B88B-50BF2865CD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D6BAC2-D122-41DD-8EC4-59E75B9FA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291B7D-3B85-40EE-8904-D4DBD6005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D7DCA2-2042-414B-9FBD-9BCB03B3E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696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9CE824-6C04-469D-A873-B7887C4E2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9E66A4-256C-4BA2-9936-8CBD579D2A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A084DF-BC0E-4246-B90C-147D59689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E68ACB-063D-416F-AE49-2A9533F0D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30674E-4EA7-4C65-A93C-F940E1AE5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757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3221AE-CFBA-4481-B64C-3373B4624E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DF4542-D286-41CD-BBDB-C286B5FA29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3E84EE-A4F7-4E5E-BFEF-6D9B0219F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FADCC7-2ADF-411D-B9B5-EEFA5B265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D1B2F0-F576-4C52-B732-C3A3BA075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308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48AB6A-8899-4B16-9C8F-64E8A62C0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DA04AB-2B4E-4BCC-B608-1529E5C30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557499-CAC5-4898-B8AC-725D9A394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33102D-1E0A-4F84-9C62-82B74E42A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4B49F-84E0-4EFE-A777-37E597828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457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22D864-978D-4D4E-B252-58BD778A5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8D99B1-CBDD-47DE-ABB4-2ECC9B5BF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DF6B00-F76D-4E92-8905-825499684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FDA6E-DB84-4247-A6FA-54519067D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B9D11D-BC7E-42F5-B016-DCF3CC8E2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37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2F736E-CF85-410A-90F7-F27ED2AA5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B02D60-C5C5-48BC-A04D-674731ADA5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967DC0-3F8F-42AA-A859-A8997415E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BBE8AD-53B1-47A4-BF74-AA1C6A5CB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D167DD-71FF-4C11-9BDE-AF9FF8DE0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C99CAF-16E1-40E5-AC9C-E81EFBE68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695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E0BEB-4E39-4EFB-AF3E-4EABCD618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ED3BAF-6E69-4C8F-9423-D95482C47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9636A1-8FA2-429C-8F1D-E4F6642AC7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032792-ABC4-4E95-8C5F-A776FCF79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D4EF34-49D5-4B7F-A404-AEEC789EE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BF6ED10-1712-4A9E-BEA7-F304A7563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B823B05-1557-4B39-A3C3-57C409352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167069-F201-455B-A7E3-D4C8B93BB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426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3D165-0EC1-44DD-9D5E-BAAD320E4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5F3206C-DF57-4689-9FB7-33731D284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4502DA-D604-442F-8CDF-F13666BF8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5B22D8-DA7F-4EF6-B2A5-34EBF650E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675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8F7D3C-D8F0-403B-8E37-A69B0C7D6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9B5CAEA-3187-44A8-9522-080338CE6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87FDF7-95C3-4F70-9934-1D1D28D29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767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F27DAD-F77E-4416-835D-96101EB9E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727E33-7599-4FB6-A454-5D0E29293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ED80CF-669E-4FCB-A79F-CCC226E5E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BEA837-7730-46F7-83FD-9DCBB5DF0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C9D44F-CACD-4143-B8E0-3E56156EA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908E33-70AB-4DF3-BD3C-D729E4DD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936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DCF6F-118C-4630-B7FD-56E256874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9B50EAD-1CBF-4271-907F-A5FD1CD620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C743E7-77D5-47C7-92D7-B9D4CF0A21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C76B92-B4D2-4891-8BC2-99515B464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603EED-F9BF-4FDC-B028-80E6C733B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522C5D-AA5F-45E4-9CA9-16E76B07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618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A2F54CE-EAF5-403B-94A7-59A333C9A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56ED0E-10BF-4B93-B8F3-9529C92ED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120255-B153-46BA-8E5A-FFC4D8F2CA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4790ED-CCE9-44AD-8C87-969A36F86F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88EBD6-C313-483C-9A71-AF5A1F285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932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daum.net/ydhb2m/14501" TargetMode="External"/><Relationship Id="rId2" Type="http://schemas.openxmlformats.org/officeDocument/2006/relationships/hyperlink" Target="https://ko.wikipedia.org/wiki/%EB%8B%B9%EB%87%A8%EB%B3%91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E970333B-188C-4C0D-B613-C2E0006ABE3A}"/>
              </a:ext>
            </a:extLst>
          </p:cNvPr>
          <p:cNvSpPr txBox="1"/>
          <p:nvPr/>
        </p:nvSpPr>
        <p:spPr>
          <a:xfrm>
            <a:off x="3111024" y="3211761"/>
            <a:ext cx="600801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500" b="1" kern="0" dirty="0" smtClean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Data Mining- </a:t>
            </a:r>
            <a:r>
              <a:rPr lang="ko-KR" altLang="en-US" sz="2500" b="1" kern="0" dirty="0" smtClean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데이터분석 중간발표</a:t>
            </a:r>
            <a:endParaRPr lang="en-US" altLang="ko-KR" sz="2500" b="1" kern="0" dirty="0">
              <a:ln w="19050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 latinLnBrk="0">
              <a:defRPr/>
            </a:pPr>
            <a:r>
              <a:rPr lang="en-US" altLang="ko-KR" sz="800" kern="0" dirty="0" smtClean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22510108 </a:t>
            </a:r>
            <a:r>
              <a:rPr lang="ko-KR" altLang="en-US" sz="800" kern="0" dirty="0" smtClean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이성호</a:t>
            </a:r>
            <a:endParaRPr lang="en-US" altLang="ko-KR" sz="4400" b="1" kern="0" dirty="0">
              <a:ln w="19050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448627" y="1472755"/>
            <a:ext cx="7378618" cy="3810615"/>
            <a:chOff x="2448627" y="1472755"/>
            <a:chExt cx="7378618" cy="3810615"/>
          </a:xfrm>
        </p:grpSpPr>
        <p:sp>
          <p:nvSpPr>
            <p:cNvPr id="119" name="직각 삼각형 118">
              <a:extLst>
                <a:ext uri="{FF2B5EF4-FFF2-40B4-BE49-F238E27FC236}">
                  <a16:creationId xmlns:a16="http://schemas.microsoft.com/office/drawing/2014/main" id="{9274F498-104D-46BC-8B74-F1F735FD060C}"/>
                </a:ext>
              </a:extLst>
            </p:cNvPr>
            <p:cNvSpPr/>
            <p:nvPr/>
          </p:nvSpPr>
          <p:spPr>
            <a:xfrm flipV="1">
              <a:off x="2750570" y="5236004"/>
              <a:ext cx="2646580" cy="47137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" name="직각 삼각형 119">
              <a:extLst>
                <a:ext uri="{FF2B5EF4-FFF2-40B4-BE49-F238E27FC236}">
                  <a16:creationId xmlns:a16="http://schemas.microsoft.com/office/drawing/2014/main" id="{6BB77BBD-01BE-43B4-A67F-A462C320B279}"/>
                </a:ext>
              </a:extLst>
            </p:cNvPr>
            <p:cNvSpPr/>
            <p:nvPr/>
          </p:nvSpPr>
          <p:spPr>
            <a:xfrm flipH="1" flipV="1">
              <a:off x="6821270" y="5236233"/>
              <a:ext cx="2646580" cy="47137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FAF07C7-A4A2-48E8-95D8-46A0082E7CB7}"/>
                </a:ext>
              </a:extLst>
            </p:cNvPr>
            <p:cNvSpPr/>
            <p:nvPr/>
          </p:nvSpPr>
          <p:spPr>
            <a:xfrm>
              <a:off x="2750570" y="1630587"/>
              <a:ext cx="6717279" cy="3602018"/>
            </a:xfrm>
            <a:custGeom>
              <a:avLst/>
              <a:gdLst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025" h="6334125">
                  <a:moveTo>
                    <a:pt x="0" y="0"/>
                  </a:moveTo>
                  <a:cubicBezTo>
                    <a:pt x="3886200" y="76200"/>
                    <a:pt x="7753350" y="57150"/>
                    <a:pt x="11630025" y="0"/>
                  </a:cubicBezTo>
                  <a:cubicBezTo>
                    <a:pt x="11563350" y="2101850"/>
                    <a:pt x="11553825" y="4222750"/>
                    <a:pt x="11630025" y="6334125"/>
                  </a:cubicBezTo>
                  <a:cubicBezTo>
                    <a:pt x="7753350" y="6276975"/>
                    <a:pt x="3876675" y="6334125"/>
                    <a:pt x="0" y="6334125"/>
                  </a:cubicBezTo>
                  <a:cubicBezTo>
                    <a:pt x="47625" y="4251325"/>
                    <a:pt x="57150" y="2168525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0A1303E9-83F5-49FB-9D6A-D13FD0BAA358}"/>
                </a:ext>
              </a:extLst>
            </p:cNvPr>
            <p:cNvSpPr/>
            <p:nvPr/>
          </p:nvSpPr>
          <p:spPr>
            <a:xfrm>
              <a:off x="2855294" y="2320048"/>
              <a:ext cx="15323" cy="357431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36" h="895350">
                  <a:moveTo>
                    <a:pt x="0" y="0"/>
                  </a:moveTo>
                  <a:cubicBezTo>
                    <a:pt x="3175" y="161925"/>
                    <a:pt x="5208" y="323876"/>
                    <a:pt x="9525" y="485775"/>
                  </a:cubicBezTo>
                  <a:cubicBezTo>
                    <a:pt x="11558" y="562014"/>
                    <a:pt x="13803" y="638290"/>
                    <a:pt x="19050" y="714375"/>
                  </a:cubicBezTo>
                  <a:cubicBezTo>
                    <a:pt x="31688" y="897631"/>
                    <a:pt x="23812" y="713803"/>
                    <a:pt x="23812" y="89535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EE77865-8351-4836-9758-09DF0CE9B7F6}"/>
                </a:ext>
              </a:extLst>
            </p:cNvPr>
            <p:cNvSpPr/>
            <p:nvPr/>
          </p:nvSpPr>
          <p:spPr>
            <a:xfrm>
              <a:off x="2893812" y="2237937"/>
              <a:ext cx="3750" cy="221128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79730E8A-6537-4F29-857A-CCFC9D5168E0}"/>
                </a:ext>
              </a:extLst>
            </p:cNvPr>
            <p:cNvSpPr/>
            <p:nvPr/>
          </p:nvSpPr>
          <p:spPr>
            <a:xfrm>
              <a:off x="9373724" y="2187371"/>
              <a:ext cx="3750" cy="126152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0C9658B6-511F-4F35-BDE1-B13568E8B2C2}"/>
                </a:ext>
              </a:extLst>
            </p:cNvPr>
            <p:cNvSpPr/>
            <p:nvPr/>
          </p:nvSpPr>
          <p:spPr>
            <a:xfrm>
              <a:off x="9349520" y="2149105"/>
              <a:ext cx="3750" cy="63076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7CF0F1B4-7C15-4C36-91A6-502A5AFC63B4}"/>
                </a:ext>
              </a:extLst>
            </p:cNvPr>
            <p:cNvSpPr/>
            <p:nvPr/>
          </p:nvSpPr>
          <p:spPr>
            <a:xfrm>
              <a:off x="8773882" y="1735490"/>
              <a:ext cx="3750" cy="42051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20056654-515B-462D-A140-FDDD1E729F5B}"/>
                </a:ext>
              </a:extLst>
            </p:cNvPr>
            <p:cNvSpPr/>
            <p:nvPr/>
          </p:nvSpPr>
          <p:spPr>
            <a:xfrm>
              <a:off x="8757703" y="1754112"/>
              <a:ext cx="3750" cy="42051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6731BD47-CE26-4D3C-B357-B0A98EED522A}"/>
                </a:ext>
              </a:extLst>
            </p:cNvPr>
            <p:cNvSpPr/>
            <p:nvPr/>
          </p:nvSpPr>
          <p:spPr>
            <a:xfrm>
              <a:off x="9326025" y="2126259"/>
              <a:ext cx="3750" cy="42051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081C74B9-ECFD-47B2-BD45-3AA0686280CD}"/>
                </a:ext>
              </a:extLst>
            </p:cNvPr>
            <p:cNvSpPr/>
            <p:nvPr/>
          </p:nvSpPr>
          <p:spPr>
            <a:xfrm>
              <a:off x="2812869" y="5050420"/>
              <a:ext cx="5068" cy="123268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98170E6E-3583-4366-AFB4-4D9AA180FD01}"/>
                </a:ext>
              </a:extLst>
            </p:cNvPr>
            <p:cNvSpPr/>
            <p:nvPr/>
          </p:nvSpPr>
          <p:spPr>
            <a:xfrm>
              <a:off x="2830723" y="5152662"/>
              <a:ext cx="5068" cy="42051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02E8E5C2-66A1-4F2E-81A3-284764224D24}"/>
                </a:ext>
              </a:extLst>
            </p:cNvPr>
            <p:cNvSpPr/>
            <p:nvPr/>
          </p:nvSpPr>
          <p:spPr>
            <a:xfrm>
              <a:off x="2794257" y="5114228"/>
              <a:ext cx="5068" cy="42051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8C9074CA-0202-48E8-9534-371F61657BB3}"/>
                </a:ext>
              </a:extLst>
            </p:cNvPr>
            <p:cNvSpPr/>
            <p:nvPr/>
          </p:nvSpPr>
          <p:spPr>
            <a:xfrm rot="5400000">
              <a:off x="3465929" y="1614138"/>
              <a:ext cx="3750" cy="221128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1CB8AE33-B40E-44FA-A2A9-7409B83AFBFD}"/>
                </a:ext>
              </a:extLst>
            </p:cNvPr>
            <p:cNvSpPr/>
            <p:nvPr/>
          </p:nvSpPr>
          <p:spPr>
            <a:xfrm>
              <a:off x="3331367" y="1750631"/>
              <a:ext cx="82054" cy="5252"/>
            </a:xfrm>
            <a:custGeom>
              <a:avLst/>
              <a:gdLst>
                <a:gd name="connsiteX0" fmla="*/ 0 w 140494"/>
                <a:gd name="connsiteY0" fmla="*/ 8993 h 8993"/>
                <a:gd name="connsiteX1" fmla="*/ 123825 w 140494"/>
                <a:gd name="connsiteY1" fmla="*/ 6612 h 8993"/>
                <a:gd name="connsiteX2" fmla="*/ 140494 w 140494"/>
                <a:gd name="connsiteY2" fmla="*/ 8993 h 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494" h="8993">
                  <a:moveTo>
                    <a:pt x="0" y="8993"/>
                  </a:moveTo>
                  <a:cubicBezTo>
                    <a:pt x="48256" y="-7090"/>
                    <a:pt x="14208" y="2476"/>
                    <a:pt x="123825" y="6612"/>
                  </a:cubicBezTo>
                  <a:cubicBezTo>
                    <a:pt x="129434" y="6824"/>
                    <a:pt x="140494" y="8993"/>
                    <a:pt x="140494" y="8993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B39F0877-AD32-473C-B332-7B6D5DD702C5}"/>
                </a:ext>
              </a:extLst>
            </p:cNvPr>
            <p:cNvGrpSpPr/>
            <p:nvPr/>
          </p:nvGrpSpPr>
          <p:grpSpPr>
            <a:xfrm flipH="1">
              <a:off x="8799903" y="1473156"/>
              <a:ext cx="1027342" cy="773126"/>
              <a:chOff x="15277" y="236524"/>
              <a:chExt cx="1027342" cy="773126"/>
            </a:xfrm>
          </p:grpSpPr>
          <p:sp>
            <p:nvSpPr>
              <p:cNvPr id="78" name="직사각형 20">
                <a:extLst>
                  <a:ext uri="{FF2B5EF4-FFF2-40B4-BE49-F238E27FC236}">
                    <a16:creationId xmlns:a16="http://schemas.microsoft.com/office/drawing/2014/main" id="{E91D55B7-ADB0-4E82-82E4-687BDAE5764E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DEEB9A11-404A-475B-962E-C1CAC9F29E11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67CA737A-35B4-4CF6-8A27-DC1FE533D82A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A8A2B94F-5F0E-4806-B81C-7C1158C30C83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DFC9EB87-A0E0-4019-814F-CBC9ADF684B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8FAC1CB5-5F60-4773-BEA7-FF4D07DB14FC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C91E233D-10A1-49C3-B392-D205678583F2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C8294D53-438E-47AE-9211-CC78051E287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9C599F4B-9871-4D2E-A0BB-271AC502B76E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D83B6985-07B6-4FF7-90AB-F46C79696874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710C303A-054D-4324-8755-CDD793F7F305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A2A0268F-E263-41CA-A74D-E4DCCC240799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ABE9680A-4D70-48A3-9901-6C7C92EC63D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A67A7B41-DA58-4C10-A59E-D01277223B8F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6ED63965-FC97-4019-9B4C-46C9EB5808C4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4EC66BA5-D5A9-488B-9994-44433E9AFEAE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579759EE-BC91-4F17-9F69-5700AAE63E17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4494FEE3-155C-4BD3-B69C-CB48DEFE419F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39236D1F-F213-4625-9BD4-451C330ABA86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8FAC953A-BF7F-44AA-B2D1-942817FDC724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DB22824-472C-4553-8D55-8CDCAEABBE14}"/>
                </a:ext>
              </a:extLst>
            </p:cNvPr>
            <p:cNvGrpSpPr/>
            <p:nvPr/>
          </p:nvGrpSpPr>
          <p:grpSpPr>
            <a:xfrm>
              <a:off x="2448627" y="1472755"/>
              <a:ext cx="1027342" cy="773126"/>
              <a:chOff x="15277" y="236524"/>
              <a:chExt cx="1027342" cy="77312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B06E99B-3AFC-4671-9717-000E7F4294D7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209DE6FB-8DF7-4A24-8512-F26609B66C1E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92910101-B1DD-456E-9D49-082F643A3C59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FBDE09A8-D55C-41E5-B88C-238C7959963B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F8848371-C3FF-4457-8B2D-5458042983F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9F4E179F-C048-41D5-8519-B09C65FD33BD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7866E619-8FC2-4949-B558-0922BEEDAFA4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F9A2CB96-D626-41B0-AA4C-CABD1BD03DA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4B10BDFD-2A3D-4D36-843A-0886B9FB5D5A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047AAD4E-BF93-456C-BD37-D9FCFA001ACC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01DE740C-C0AC-459A-B786-0BFEDFDE9A9E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CB93D76C-B88F-4024-B867-26F956883782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C043E1C0-AAF1-445B-B818-B3CE063149E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9F593020-ABE2-4681-BA33-CC1972FAF150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34AC4155-DBFB-40C0-891F-C7E48D5E7D88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EFCACA6C-07BC-4F68-940C-B767E4C1BF42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8FF7E18-103F-4081-888A-C40534D7482B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797889B-46A9-4672-9CE5-771E79A7F29B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F5F98107-4549-4BE9-BFD7-4FC0ECB034B2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965CC441-126B-45B3-A195-9362E43F40E3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331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B36505E0-3E72-4309-B403-477058E8DDAD}"/>
              </a:ext>
            </a:extLst>
          </p:cNvPr>
          <p:cNvGrpSpPr/>
          <p:nvPr/>
        </p:nvGrpSpPr>
        <p:grpSpPr>
          <a:xfrm>
            <a:off x="29791" y="343503"/>
            <a:ext cx="12176723" cy="6455591"/>
            <a:chOff x="29791" y="343503"/>
            <a:chExt cx="12176723" cy="6455591"/>
          </a:xfrm>
        </p:grpSpPr>
        <p:sp>
          <p:nvSpPr>
            <p:cNvPr id="119" name="직각 삼각형 118">
              <a:extLst>
                <a:ext uri="{FF2B5EF4-FFF2-40B4-BE49-F238E27FC236}">
                  <a16:creationId xmlns:a16="http://schemas.microsoft.com/office/drawing/2014/main" id="{9274F498-104D-46BC-8B74-F1F735FD060C}"/>
                </a:ext>
              </a:extLst>
            </p:cNvPr>
            <p:cNvSpPr/>
            <p:nvPr/>
          </p:nvSpPr>
          <p:spPr>
            <a:xfrm flipV="1">
              <a:off x="359795" y="6717993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" name="직각 삼각형 119">
              <a:extLst>
                <a:ext uri="{FF2B5EF4-FFF2-40B4-BE49-F238E27FC236}">
                  <a16:creationId xmlns:a16="http://schemas.microsoft.com/office/drawing/2014/main" id="{6BB77BBD-01BE-43B4-A67F-A462C320B279}"/>
                </a:ext>
              </a:extLst>
            </p:cNvPr>
            <p:cNvSpPr/>
            <p:nvPr/>
          </p:nvSpPr>
          <p:spPr>
            <a:xfrm flipH="1" flipV="1">
              <a:off x="7329716" y="6718385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FAF07C7-A4A2-48E8-95D8-46A0082E7CB7}"/>
                </a:ext>
              </a:extLst>
            </p:cNvPr>
            <p:cNvSpPr/>
            <p:nvPr/>
          </p:nvSpPr>
          <p:spPr>
            <a:xfrm>
              <a:off x="359795" y="544737"/>
              <a:ext cx="11501438" cy="6167437"/>
            </a:xfrm>
            <a:custGeom>
              <a:avLst/>
              <a:gdLst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025" h="6334125">
                  <a:moveTo>
                    <a:pt x="0" y="0"/>
                  </a:moveTo>
                  <a:cubicBezTo>
                    <a:pt x="3886200" y="76200"/>
                    <a:pt x="7753350" y="57150"/>
                    <a:pt x="11630025" y="0"/>
                  </a:cubicBezTo>
                  <a:cubicBezTo>
                    <a:pt x="11563350" y="2101850"/>
                    <a:pt x="11553825" y="4222750"/>
                    <a:pt x="11630025" y="6334125"/>
                  </a:cubicBezTo>
                  <a:cubicBezTo>
                    <a:pt x="7753350" y="6276975"/>
                    <a:pt x="3876675" y="6334125"/>
                    <a:pt x="0" y="6334125"/>
                  </a:cubicBezTo>
                  <a:cubicBezTo>
                    <a:pt x="47625" y="4251325"/>
                    <a:pt x="57150" y="2168525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DB22824-472C-4553-8D55-8CDCAEABBE14}"/>
                </a:ext>
              </a:extLst>
            </p:cNvPr>
            <p:cNvGrpSpPr/>
            <p:nvPr/>
          </p:nvGrpSpPr>
          <p:grpSpPr>
            <a:xfrm>
              <a:off x="29791" y="352636"/>
              <a:ext cx="1027342" cy="773126"/>
              <a:chOff x="15277" y="236524"/>
              <a:chExt cx="1027342" cy="77312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B06E99B-3AFC-4671-9717-000E7F4294D7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209DE6FB-8DF7-4A24-8512-F26609B66C1E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92910101-B1DD-456E-9D49-082F643A3C59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FBDE09A8-D55C-41E5-B88C-238C7959963B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F8848371-C3FF-4457-8B2D-5458042983F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9F4E179F-C048-41D5-8519-B09C65FD33BD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7866E619-8FC2-4949-B558-0922BEEDAFA4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F9A2CB96-D626-41B0-AA4C-CABD1BD03DA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4B10BDFD-2A3D-4D36-843A-0886B9FB5D5A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047AAD4E-BF93-456C-BD37-D9FCFA001ACC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01DE740C-C0AC-459A-B786-0BFEDFDE9A9E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CB93D76C-B88F-4024-B867-26F956883782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C043E1C0-AAF1-445B-B818-B3CE063149E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9F593020-ABE2-4681-BA33-CC1972FAF150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34AC4155-DBFB-40C0-891F-C7E48D5E7D88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EFCACA6C-07BC-4F68-940C-B767E4C1BF42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8FF7E18-103F-4081-888A-C40534D7482B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797889B-46A9-4672-9CE5-771E79A7F29B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F5F98107-4549-4BE9-BFD7-4FC0ECB034B2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965CC441-126B-45B3-A195-9362E43F40E3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0A1303E9-83F5-49FB-9D6A-D13FD0BAA358}"/>
                </a:ext>
              </a:extLst>
            </p:cNvPr>
            <p:cNvSpPr/>
            <p:nvPr/>
          </p:nvSpPr>
          <p:spPr>
            <a:xfrm>
              <a:off x="473869" y="1154433"/>
              <a:ext cx="26236" cy="61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36" h="895350">
                  <a:moveTo>
                    <a:pt x="0" y="0"/>
                  </a:moveTo>
                  <a:cubicBezTo>
                    <a:pt x="3175" y="161925"/>
                    <a:pt x="5208" y="323876"/>
                    <a:pt x="9525" y="485775"/>
                  </a:cubicBezTo>
                  <a:cubicBezTo>
                    <a:pt x="11558" y="562014"/>
                    <a:pt x="13803" y="638290"/>
                    <a:pt x="19050" y="714375"/>
                  </a:cubicBezTo>
                  <a:cubicBezTo>
                    <a:pt x="31688" y="897631"/>
                    <a:pt x="23812" y="713803"/>
                    <a:pt x="23812" y="89535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EE77865-8351-4836-9758-09DF0CE9B7F6}"/>
                </a:ext>
              </a:extLst>
            </p:cNvPr>
            <p:cNvSpPr/>
            <p:nvPr/>
          </p:nvSpPr>
          <p:spPr>
            <a:xfrm>
              <a:off x="507204" y="1013842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79730E8A-6537-4F29-857A-CCFC9D5168E0}"/>
                </a:ext>
              </a:extLst>
            </p:cNvPr>
            <p:cNvSpPr/>
            <p:nvPr/>
          </p:nvSpPr>
          <p:spPr>
            <a:xfrm>
              <a:off x="11700071" y="1057732"/>
              <a:ext cx="6420" cy="216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B39F0877-AD32-473C-B332-7B6D5DD702C5}"/>
                </a:ext>
              </a:extLst>
            </p:cNvPr>
            <p:cNvGrpSpPr/>
            <p:nvPr/>
          </p:nvGrpSpPr>
          <p:grpSpPr>
            <a:xfrm flipH="1">
              <a:off x="11179172" y="343503"/>
              <a:ext cx="1027342" cy="773126"/>
              <a:chOff x="15277" y="236524"/>
              <a:chExt cx="1027342" cy="773126"/>
            </a:xfrm>
          </p:grpSpPr>
          <p:sp>
            <p:nvSpPr>
              <p:cNvPr id="78" name="직사각형 20">
                <a:extLst>
                  <a:ext uri="{FF2B5EF4-FFF2-40B4-BE49-F238E27FC236}">
                    <a16:creationId xmlns:a16="http://schemas.microsoft.com/office/drawing/2014/main" id="{E91D55B7-ADB0-4E82-82E4-687BDAE5764E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DEEB9A11-404A-475B-962E-C1CAC9F29E11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67CA737A-35B4-4CF6-8A27-DC1FE533D82A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A8A2B94F-5F0E-4806-B81C-7C1158C30C83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DFC9EB87-A0E0-4019-814F-CBC9ADF684B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8FAC1CB5-5F60-4773-BEA7-FF4D07DB14FC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C91E233D-10A1-49C3-B392-D205678583F2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C8294D53-438E-47AE-9211-CC78051E287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9C599F4B-9871-4D2E-A0BB-271AC502B76E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D83B6985-07B6-4FF7-90AB-F46C79696874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710C303A-054D-4324-8755-CDD793F7F305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A2A0268F-E263-41CA-A74D-E4DCCC240799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ABE9680A-4D70-48A3-9901-6C7C92EC63D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A67A7B41-DA58-4C10-A59E-D01277223B8F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6ED63965-FC97-4019-9B4C-46C9EB5808C4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4EC66BA5-D5A9-488B-9994-44433E9AFEAE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579759EE-BC91-4F17-9F69-5700AAE63E17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4494FEE3-155C-4BD3-B69C-CB48DEFE419F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39236D1F-F213-4625-9BD4-451C330ABA86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8FAC953A-BF7F-44AA-B2D1-942817FDC724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0C9658B6-511F-4F35-BDE1-B13568E8B2C2}"/>
                </a:ext>
              </a:extLst>
            </p:cNvPr>
            <p:cNvSpPr/>
            <p:nvPr/>
          </p:nvSpPr>
          <p:spPr>
            <a:xfrm>
              <a:off x="11658629" y="992213"/>
              <a:ext cx="6420" cy="108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7CF0F1B4-7C15-4C36-91A6-502A5AFC63B4}"/>
                </a:ext>
              </a:extLst>
            </p:cNvPr>
            <p:cNvSpPr/>
            <p:nvPr/>
          </p:nvSpPr>
          <p:spPr>
            <a:xfrm>
              <a:off x="11211204" y="610192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20056654-515B-462D-A140-FDDD1E729F5B}"/>
                </a:ext>
              </a:extLst>
            </p:cNvPr>
            <p:cNvSpPr/>
            <p:nvPr/>
          </p:nvSpPr>
          <p:spPr>
            <a:xfrm>
              <a:off x="11183502" y="642077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6731BD47-CE26-4D3C-B357-B0A98EED522A}"/>
                </a:ext>
              </a:extLst>
            </p:cNvPr>
            <p:cNvSpPr/>
            <p:nvPr/>
          </p:nvSpPr>
          <p:spPr>
            <a:xfrm>
              <a:off x="11618400" y="953095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081C74B9-ECFD-47B2-BD45-3AA0686280CD}"/>
                </a:ext>
              </a:extLst>
            </p:cNvPr>
            <p:cNvSpPr/>
            <p:nvPr/>
          </p:nvSpPr>
          <p:spPr>
            <a:xfrm>
              <a:off x="466464" y="6400233"/>
              <a:ext cx="8677" cy="211061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98170E6E-3583-4366-AFB4-4D9AA180FD01}"/>
                </a:ext>
              </a:extLst>
            </p:cNvPr>
            <p:cNvSpPr/>
            <p:nvPr/>
          </p:nvSpPr>
          <p:spPr>
            <a:xfrm>
              <a:off x="497034" y="6575294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02E8E5C2-66A1-4F2E-81A3-284764224D24}"/>
                </a:ext>
              </a:extLst>
            </p:cNvPr>
            <p:cNvSpPr/>
            <p:nvPr/>
          </p:nvSpPr>
          <p:spPr>
            <a:xfrm>
              <a:off x="434596" y="6509487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8C9074CA-0202-48E8-9534-371F61657BB3}"/>
                </a:ext>
              </a:extLst>
            </p:cNvPr>
            <p:cNvSpPr/>
            <p:nvPr/>
          </p:nvSpPr>
          <p:spPr>
            <a:xfrm rot="5400000">
              <a:off x="1111687" y="418719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1CB8AE33-B40E-44FA-A2A9-7409B83AFBFD}"/>
                </a:ext>
              </a:extLst>
            </p:cNvPr>
            <p:cNvSpPr/>
            <p:nvPr/>
          </p:nvSpPr>
          <p:spPr>
            <a:xfrm>
              <a:off x="881289" y="652425"/>
              <a:ext cx="140494" cy="8993"/>
            </a:xfrm>
            <a:custGeom>
              <a:avLst/>
              <a:gdLst>
                <a:gd name="connsiteX0" fmla="*/ 0 w 140494"/>
                <a:gd name="connsiteY0" fmla="*/ 8993 h 8993"/>
                <a:gd name="connsiteX1" fmla="*/ 123825 w 140494"/>
                <a:gd name="connsiteY1" fmla="*/ 6612 h 8993"/>
                <a:gd name="connsiteX2" fmla="*/ 140494 w 140494"/>
                <a:gd name="connsiteY2" fmla="*/ 8993 h 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494" h="8993">
                  <a:moveTo>
                    <a:pt x="0" y="8993"/>
                  </a:moveTo>
                  <a:cubicBezTo>
                    <a:pt x="48256" y="-7090"/>
                    <a:pt x="14208" y="2476"/>
                    <a:pt x="123825" y="6612"/>
                  </a:cubicBezTo>
                  <a:cubicBezTo>
                    <a:pt x="129434" y="6824"/>
                    <a:pt x="140494" y="8993"/>
                    <a:pt x="140494" y="8993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E970333B-188C-4C0D-B613-C2E0006ABE3A}"/>
              </a:ext>
            </a:extLst>
          </p:cNvPr>
          <p:cNvSpPr txBox="1"/>
          <p:nvPr/>
        </p:nvSpPr>
        <p:spPr>
          <a:xfrm>
            <a:off x="1523783" y="-24511"/>
            <a:ext cx="9158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 smtClean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Data Mining - </a:t>
            </a:r>
            <a:r>
              <a:rPr lang="ko-KR" altLang="en-US" sz="2400" b="1" kern="0" dirty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데이터분석 </a:t>
            </a:r>
            <a:r>
              <a:rPr lang="ko-KR" altLang="en-US" sz="2400" b="1" kern="0" dirty="0" smtClean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중간발표</a:t>
            </a:r>
            <a:r>
              <a:rPr lang="en-US" altLang="ko-KR" sz="600" kern="0" dirty="0" smtClean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  </a:t>
            </a:r>
            <a:r>
              <a:rPr lang="en-US" altLang="ko-KR" sz="1200" kern="0" dirty="0" smtClean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(Pima Indian Diabetes)</a:t>
            </a:r>
            <a:endParaRPr lang="en-US" altLang="ko-KR" sz="3600" b="1" kern="0" dirty="0">
              <a:ln w="19050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7" name="자유형: 도형 136">
            <a:extLst>
              <a:ext uri="{FF2B5EF4-FFF2-40B4-BE49-F238E27FC236}">
                <a16:creationId xmlns:a16="http://schemas.microsoft.com/office/drawing/2014/main" id="{94C22E89-96A4-4BC4-9BCD-D57D666CE82E}"/>
              </a:ext>
            </a:extLst>
          </p:cNvPr>
          <p:cNvSpPr/>
          <p:nvPr/>
        </p:nvSpPr>
        <p:spPr>
          <a:xfrm flipV="1">
            <a:off x="2917767" y="406738"/>
            <a:ext cx="1164495" cy="45719"/>
          </a:xfrm>
          <a:custGeom>
            <a:avLst/>
            <a:gdLst>
              <a:gd name="connsiteX0" fmla="*/ 0 w 706170"/>
              <a:gd name="connsiteY0" fmla="*/ 27180 h 38037"/>
              <a:gd name="connsiteX1" fmla="*/ 244443 w 706170"/>
              <a:gd name="connsiteY1" fmla="*/ 20 h 38037"/>
              <a:gd name="connsiteX2" fmla="*/ 506994 w 706170"/>
              <a:gd name="connsiteY2" fmla="*/ 18127 h 38037"/>
              <a:gd name="connsiteX3" fmla="*/ 706170 w 706170"/>
              <a:gd name="connsiteY3" fmla="*/ 36234 h 38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6170" h="38037">
                <a:moveTo>
                  <a:pt x="0" y="27180"/>
                </a:moveTo>
                <a:cubicBezTo>
                  <a:pt x="92224" y="8736"/>
                  <a:pt x="109719" y="3566"/>
                  <a:pt x="244443" y="20"/>
                </a:cubicBezTo>
                <a:cubicBezTo>
                  <a:pt x="270179" y="-657"/>
                  <a:pt x="469883" y="15272"/>
                  <a:pt x="506994" y="18127"/>
                </a:cubicBezTo>
                <a:cubicBezTo>
                  <a:pt x="620410" y="46481"/>
                  <a:pt x="554536" y="36234"/>
                  <a:pt x="706170" y="36234"/>
                </a:cubicBezTo>
              </a:path>
            </a:pathLst>
          </a:custGeom>
          <a:noFill/>
          <a:ln w="50800" cap="rnd">
            <a:solidFill>
              <a:srgbClr val="FFC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44F7597-3DB7-46DD-912B-1E7634EAC8FA}"/>
              </a:ext>
            </a:extLst>
          </p:cNvPr>
          <p:cNvSpPr txBox="1"/>
          <p:nvPr/>
        </p:nvSpPr>
        <p:spPr>
          <a:xfrm>
            <a:off x="792584" y="805108"/>
            <a:ext cx="4304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Outlier – </a:t>
            </a:r>
            <a:r>
              <a:rPr lang="en-US" altLang="ko-KR" sz="2400" kern="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lowerbound</a:t>
            </a:r>
            <a:r>
              <a:rPr lang="en-US" altLang="ko-KR" sz="24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(Age)</a:t>
            </a:r>
            <a:endParaRPr lang="en-US" altLang="ko-KR" sz="2400" kern="0" dirty="0"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1" t="10668" r="8582" b="5759"/>
          <a:stretch/>
        </p:blipFill>
        <p:spPr>
          <a:xfrm>
            <a:off x="3227048" y="1266773"/>
            <a:ext cx="5893723" cy="3882045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625460" y="5226213"/>
            <a:ext cx="11136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젊은 층보다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중 고령층인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경우 발병확률이 높음을 알 수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있다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=&gt; </a:t>
            </a:r>
            <a:r>
              <a:rPr lang="ko-KR" altLang="en-US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결측치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수정 지표를 연령대로 채택 가능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!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31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B36505E0-3E72-4309-B403-477058E8DDAD}"/>
              </a:ext>
            </a:extLst>
          </p:cNvPr>
          <p:cNvGrpSpPr/>
          <p:nvPr/>
        </p:nvGrpSpPr>
        <p:grpSpPr>
          <a:xfrm>
            <a:off x="29791" y="343503"/>
            <a:ext cx="12176723" cy="6455591"/>
            <a:chOff x="29791" y="343503"/>
            <a:chExt cx="12176723" cy="6455591"/>
          </a:xfrm>
        </p:grpSpPr>
        <p:sp>
          <p:nvSpPr>
            <p:cNvPr id="119" name="직각 삼각형 118">
              <a:extLst>
                <a:ext uri="{FF2B5EF4-FFF2-40B4-BE49-F238E27FC236}">
                  <a16:creationId xmlns:a16="http://schemas.microsoft.com/office/drawing/2014/main" id="{9274F498-104D-46BC-8B74-F1F735FD060C}"/>
                </a:ext>
              </a:extLst>
            </p:cNvPr>
            <p:cNvSpPr/>
            <p:nvPr/>
          </p:nvSpPr>
          <p:spPr>
            <a:xfrm flipV="1">
              <a:off x="359795" y="6717993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" name="직각 삼각형 119">
              <a:extLst>
                <a:ext uri="{FF2B5EF4-FFF2-40B4-BE49-F238E27FC236}">
                  <a16:creationId xmlns:a16="http://schemas.microsoft.com/office/drawing/2014/main" id="{6BB77BBD-01BE-43B4-A67F-A462C320B279}"/>
                </a:ext>
              </a:extLst>
            </p:cNvPr>
            <p:cNvSpPr/>
            <p:nvPr/>
          </p:nvSpPr>
          <p:spPr>
            <a:xfrm flipH="1" flipV="1">
              <a:off x="7329716" y="6718385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FAF07C7-A4A2-48E8-95D8-46A0082E7CB7}"/>
                </a:ext>
              </a:extLst>
            </p:cNvPr>
            <p:cNvSpPr/>
            <p:nvPr/>
          </p:nvSpPr>
          <p:spPr>
            <a:xfrm>
              <a:off x="359795" y="544737"/>
              <a:ext cx="11501438" cy="6167437"/>
            </a:xfrm>
            <a:custGeom>
              <a:avLst/>
              <a:gdLst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025" h="6334125">
                  <a:moveTo>
                    <a:pt x="0" y="0"/>
                  </a:moveTo>
                  <a:cubicBezTo>
                    <a:pt x="3886200" y="76200"/>
                    <a:pt x="7753350" y="57150"/>
                    <a:pt x="11630025" y="0"/>
                  </a:cubicBezTo>
                  <a:cubicBezTo>
                    <a:pt x="11563350" y="2101850"/>
                    <a:pt x="11553825" y="4222750"/>
                    <a:pt x="11630025" y="6334125"/>
                  </a:cubicBezTo>
                  <a:cubicBezTo>
                    <a:pt x="7753350" y="6276975"/>
                    <a:pt x="3876675" y="6334125"/>
                    <a:pt x="0" y="6334125"/>
                  </a:cubicBezTo>
                  <a:cubicBezTo>
                    <a:pt x="47625" y="4251325"/>
                    <a:pt x="57150" y="2168525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DB22824-472C-4553-8D55-8CDCAEABBE14}"/>
                </a:ext>
              </a:extLst>
            </p:cNvPr>
            <p:cNvGrpSpPr/>
            <p:nvPr/>
          </p:nvGrpSpPr>
          <p:grpSpPr>
            <a:xfrm>
              <a:off x="29791" y="352636"/>
              <a:ext cx="1027342" cy="773126"/>
              <a:chOff x="15277" y="236524"/>
              <a:chExt cx="1027342" cy="77312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B06E99B-3AFC-4671-9717-000E7F4294D7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209DE6FB-8DF7-4A24-8512-F26609B66C1E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92910101-B1DD-456E-9D49-082F643A3C59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FBDE09A8-D55C-41E5-B88C-238C7959963B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F8848371-C3FF-4457-8B2D-5458042983F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9F4E179F-C048-41D5-8519-B09C65FD33BD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7866E619-8FC2-4949-B558-0922BEEDAFA4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F9A2CB96-D626-41B0-AA4C-CABD1BD03DA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4B10BDFD-2A3D-4D36-843A-0886B9FB5D5A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047AAD4E-BF93-456C-BD37-D9FCFA001ACC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01DE740C-C0AC-459A-B786-0BFEDFDE9A9E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CB93D76C-B88F-4024-B867-26F956883782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C043E1C0-AAF1-445B-B818-B3CE063149E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9F593020-ABE2-4681-BA33-CC1972FAF150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34AC4155-DBFB-40C0-891F-C7E48D5E7D88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EFCACA6C-07BC-4F68-940C-B767E4C1BF42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8FF7E18-103F-4081-888A-C40534D7482B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797889B-46A9-4672-9CE5-771E79A7F29B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F5F98107-4549-4BE9-BFD7-4FC0ECB034B2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965CC441-126B-45B3-A195-9362E43F40E3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0A1303E9-83F5-49FB-9D6A-D13FD0BAA358}"/>
                </a:ext>
              </a:extLst>
            </p:cNvPr>
            <p:cNvSpPr/>
            <p:nvPr/>
          </p:nvSpPr>
          <p:spPr>
            <a:xfrm>
              <a:off x="473869" y="1154433"/>
              <a:ext cx="26236" cy="61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36" h="895350">
                  <a:moveTo>
                    <a:pt x="0" y="0"/>
                  </a:moveTo>
                  <a:cubicBezTo>
                    <a:pt x="3175" y="161925"/>
                    <a:pt x="5208" y="323876"/>
                    <a:pt x="9525" y="485775"/>
                  </a:cubicBezTo>
                  <a:cubicBezTo>
                    <a:pt x="11558" y="562014"/>
                    <a:pt x="13803" y="638290"/>
                    <a:pt x="19050" y="714375"/>
                  </a:cubicBezTo>
                  <a:cubicBezTo>
                    <a:pt x="31688" y="897631"/>
                    <a:pt x="23812" y="713803"/>
                    <a:pt x="23812" y="89535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EE77865-8351-4836-9758-09DF0CE9B7F6}"/>
                </a:ext>
              </a:extLst>
            </p:cNvPr>
            <p:cNvSpPr/>
            <p:nvPr/>
          </p:nvSpPr>
          <p:spPr>
            <a:xfrm>
              <a:off x="507204" y="1013842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79730E8A-6537-4F29-857A-CCFC9D5168E0}"/>
                </a:ext>
              </a:extLst>
            </p:cNvPr>
            <p:cNvSpPr/>
            <p:nvPr/>
          </p:nvSpPr>
          <p:spPr>
            <a:xfrm>
              <a:off x="11700071" y="1057732"/>
              <a:ext cx="6420" cy="216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B39F0877-AD32-473C-B332-7B6D5DD702C5}"/>
                </a:ext>
              </a:extLst>
            </p:cNvPr>
            <p:cNvGrpSpPr/>
            <p:nvPr/>
          </p:nvGrpSpPr>
          <p:grpSpPr>
            <a:xfrm flipH="1">
              <a:off x="11179172" y="343503"/>
              <a:ext cx="1027342" cy="773126"/>
              <a:chOff x="15277" y="236524"/>
              <a:chExt cx="1027342" cy="773126"/>
            </a:xfrm>
          </p:grpSpPr>
          <p:sp>
            <p:nvSpPr>
              <p:cNvPr id="78" name="직사각형 20">
                <a:extLst>
                  <a:ext uri="{FF2B5EF4-FFF2-40B4-BE49-F238E27FC236}">
                    <a16:creationId xmlns:a16="http://schemas.microsoft.com/office/drawing/2014/main" id="{E91D55B7-ADB0-4E82-82E4-687BDAE5764E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DEEB9A11-404A-475B-962E-C1CAC9F29E11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67CA737A-35B4-4CF6-8A27-DC1FE533D82A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A8A2B94F-5F0E-4806-B81C-7C1158C30C83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DFC9EB87-A0E0-4019-814F-CBC9ADF684B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8FAC1CB5-5F60-4773-BEA7-FF4D07DB14FC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C91E233D-10A1-49C3-B392-D205678583F2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C8294D53-438E-47AE-9211-CC78051E287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9C599F4B-9871-4D2E-A0BB-271AC502B76E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D83B6985-07B6-4FF7-90AB-F46C79696874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710C303A-054D-4324-8755-CDD793F7F305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A2A0268F-E263-41CA-A74D-E4DCCC240799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ABE9680A-4D70-48A3-9901-6C7C92EC63D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A67A7B41-DA58-4C10-A59E-D01277223B8F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6ED63965-FC97-4019-9B4C-46C9EB5808C4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4EC66BA5-D5A9-488B-9994-44433E9AFEAE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579759EE-BC91-4F17-9F69-5700AAE63E17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4494FEE3-155C-4BD3-B69C-CB48DEFE419F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39236D1F-F213-4625-9BD4-451C330ABA86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8FAC953A-BF7F-44AA-B2D1-942817FDC724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0C9658B6-511F-4F35-BDE1-B13568E8B2C2}"/>
                </a:ext>
              </a:extLst>
            </p:cNvPr>
            <p:cNvSpPr/>
            <p:nvPr/>
          </p:nvSpPr>
          <p:spPr>
            <a:xfrm>
              <a:off x="11658629" y="992213"/>
              <a:ext cx="6420" cy="108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7CF0F1B4-7C15-4C36-91A6-502A5AFC63B4}"/>
                </a:ext>
              </a:extLst>
            </p:cNvPr>
            <p:cNvSpPr/>
            <p:nvPr/>
          </p:nvSpPr>
          <p:spPr>
            <a:xfrm>
              <a:off x="11211204" y="610192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20056654-515B-462D-A140-FDDD1E729F5B}"/>
                </a:ext>
              </a:extLst>
            </p:cNvPr>
            <p:cNvSpPr/>
            <p:nvPr/>
          </p:nvSpPr>
          <p:spPr>
            <a:xfrm>
              <a:off x="11183502" y="642077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6731BD47-CE26-4D3C-B357-B0A98EED522A}"/>
                </a:ext>
              </a:extLst>
            </p:cNvPr>
            <p:cNvSpPr/>
            <p:nvPr/>
          </p:nvSpPr>
          <p:spPr>
            <a:xfrm>
              <a:off x="11618400" y="953095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081C74B9-ECFD-47B2-BD45-3AA0686280CD}"/>
                </a:ext>
              </a:extLst>
            </p:cNvPr>
            <p:cNvSpPr/>
            <p:nvPr/>
          </p:nvSpPr>
          <p:spPr>
            <a:xfrm>
              <a:off x="466464" y="6400233"/>
              <a:ext cx="8677" cy="211061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98170E6E-3583-4366-AFB4-4D9AA180FD01}"/>
                </a:ext>
              </a:extLst>
            </p:cNvPr>
            <p:cNvSpPr/>
            <p:nvPr/>
          </p:nvSpPr>
          <p:spPr>
            <a:xfrm>
              <a:off x="497034" y="6575294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02E8E5C2-66A1-4F2E-81A3-284764224D24}"/>
                </a:ext>
              </a:extLst>
            </p:cNvPr>
            <p:cNvSpPr/>
            <p:nvPr/>
          </p:nvSpPr>
          <p:spPr>
            <a:xfrm>
              <a:off x="434596" y="6509487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8C9074CA-0202-48E8-9534-371F61657BB3}"/>
                </a:ext>
              </a:extLst>
            </p:cNvPr>
            <p:cNvSpPr/>
            <p:nvPr/>
          </p:nvSpPr>
          <p:spPr>
            <a:xfrm rot="5400000">
              <a:off x="1111687" y="418719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1CB8AE33-B40E-44FA-A2A9-7409B83AFBFD}"/>
                </a:ext>
              </a:extLst>
            </p:cNvPr>
            <p:cNvSpPr/>
            <p:nvPr/>
          </p:nvSpPr>
          <p:spPr>
            <a:xfrm>
              <a:off x="881289" y="652425"/>
              <a:ext cx="140494" cy="8993"/>
            </a:xfrm>
            <a:custGeom>
              <a:avLst/>
              <a:gdLst>
                <a:gd name="connsiteX0" fmla="*/ 0 w 140494"/>
                <a:gd name="connsiteY0" fmla="*/ 8993 h 8993"/>
                <a:gd name="connsiteX1" fmla="*/ 123825 w 140494"/>
                <a:gd name="connsiteY1" fmla="*/ 6612 h 8993"/>
                <a:gd name="connsiteX2" fmla="*/ 140494 w 140494"/>
                <a:gd name="connsiteY2" fmla="*/ 8993 h 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494" h="8993">
                  <a:moveTo>
                    <a:pt x="0" y="8993"/>
                  </a:moveTo>
                  <a:cubicBezTo>
                    <a:pt x="48256" y="-7090"/>
                    <a:pt x="14208" y="2476"/>
                    <a:pt x="123825" y="6612"/>
                  </a:cubicBezTo>
                  <a:cubicBezTo>
                    <a:pt x="129434" y="6824"/>
                    <a:pt x="140494" y="8993"/>
                    <a:pt x="140494" y="8993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E970333B-188C-4C0D-B613-C2E0006ABE3A}"/>
              </a:ext>
            </a:extLst>
          </p:cNvPr>
          <p:cNvSpPr txBox="1"/>
          <p:nvPr/>
        </p:nvSpPr>
        <p:spPr>
          <a:xfrm>
            <a:off x="1523783" y="-24511"/>
            <a:ext cx="9158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 smtClean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Data Mining - </a:t>
            </a:r>
            <a:r>
              <a:rPr lang="ko-KR" altLang="en-US" sz="2400" b="1" kern="0" dirty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데이터분석 </a:t>
            </a:r>
            <a:r>
              <a:rPr lang="ko-KR" altLang="en-US" sz="2400" b="1" kern="0" dirty="0" smtClean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중간발표</a:t>
            </a:r>
            <a:r>
              <a:rPr lang="en-US" altLang="ko-KR" sz="600" kern="0" dirty="0" smtClean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  </a:t>
            </a:r>
            <a:r>
              <a:rPr lang="en-US" altLang="ko-KR" sz="1200" kern="0" dirty="0" smtClean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(Pima Indian Diabetes)</a:t>
            </a:r>
            <a:endParaRPr lang="en-US" altLang="ko-KR" sz="3600" b="1" kern="0" dirty="0">
              <a:ln w="19050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7" name="자유형: 도형 136">
            <a:extLst>
              <a:ext uri="{FF2B5EF4-FFF2-40B4-BE49-F238E27FC236}">
                <a16:creationId xmlns:a16="http://schemas.microsoft.com/office/drawing/2014/main" id="{94C22E89-96A4-4BC4-9BCD-D57D666CE82E}"/>
              </a:ext>
            </a:extLst>
          </p:cNvPr>
          <p:cNvSpPr/>
          <p:nvPr/>
        </p:nvSpPr>
        <p:spPr>
          <a:xfrm flipV="1">
            <a:off x="2917767" y="406738"/>
            <a:ext cx="1164495" cy="45719"/>
          </a:xfrm>
          <a:custGeom>
            <a:avLst/>
            <a:gdLst>
              <a:gd name="connsiteX0" fmla="*/ 0 w 706170"/>
              <a:gd name="connsiteY0" fmla="*/ 27180 h 38037"/>
              <a:gd name="connsiteX1" fmla="*/ 244443 w 706170"/>
              <a:gd name="connsiteY1" fmla="*/ 20 h 38037"/>
              <a:gd name="connsiteX2" fmla="*/ 506994 w 706170"/>
              <a:gd name="connsiteY2" fmla="*/ 18127 h 38037"/>
              <a:gd name="connsiteX3" fmla="*/ 706170 w 706170"/>
              <a:gd name="connsiteY3" fmla="*/ 36234 h 38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6170" h="38037">
                <a:moveTo>
                  <a:pt x="0" y="27180"/>
                </a:moveTo>
                <a:cubicBezTo>
                  <a:pt x="92224" y="8736"/>
                  <a:pt x="109719" y="3566"/>
                  <a:pt x="244443" y="20"/>
                </a:cubicBezTo>
                <a:cubicBezTo>
                  <a:pt x="270179" y="-657"/>
                  <a:pt x="469883" y="15272"/>
                  <a:pt x="506994" y="18127"/>
                </a:cubicBezTo>
                <a:cubicBezTo>
                  <a:pt x="620410" y="46481"/>
                  <a:pt x="554536" y="36234"/>
                  <a:pt x="706170" y="36234"/>
                </a:cubicBezTo>
              </a:path>
            </a:pathLst>
          </a:custGeom>
          <a:noFill/>
          <a:ln w="50800" cap="rnd">
            <a:solidFill>
              <a:srgbClr val="FFC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44F7597-3DB7-46DD-912B-1E7634EAC8FA}"/>
              </a:ext>
            </a:extLst>
          </p:cNvPr>
          <p:cNvSpPr txBox="1"/>
          <p:nvPr/>
        </p:nvSpPr>
        <p:spPr>
          <a:xfrm>
            <a:off x="792584" y="805108"/>
            <a:ext cx="4304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Outlier – </a:t>
            </a:r>
            <a:r>
              <a:rPr lang="en-US" altLang="ko-KR" sz="2400" kern="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lowerbound</a:t>
            </a:r>
            <a:r>
              <a:rPr lang="en-US" altLang="ko-KR" sz="24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(Age)</a:t>
            </a:r>
            <a:endParaRPr lang="en-US" altLang="ko-KR" sz="2400" kern="0" dirty="0"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544" y="1455711"/>
            <a:ext cx="8241658" cy="3952702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951536" y="5785852"/>
            <a:ext cx="715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연령대별 대표 값을 넣기 위해 새로운 컬럼 생성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86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B36505E0-3E72-4309-B403-477058E8DDAD}"/>
              </a:ext>
            </a:extLst>
          </p:cNvPr>
          <p:cNvGrpSpPr/>
          <p:nvPr/>
        </p:nvGrpSpPr>
        <p:grpSpPr>
          <a:xfrm>
            <a:off x="29791" y="343503"/>
            <a:ext cx="12176723" cy="6455591"/>
            <a:chOff x="29791" y="343503"/>
            <a:chExt cx="12176723" cy="6455591"/>
          </a:xfrm>
        </p:grpSpPr>
        <p:sp>
          <p:nvSpPr>
            <p:cNvPr id="119" name="직각 삼각형 118">
              <a:extLst>
                <a:ext uri="{FF2B5EF4-FFF2-40B4-BE49-F238E27FC236}">
                  <a16:creationId xmlns:a16="http://schemas.microsoft.com/office/drawing/2014/main" id="{9274F498-104D-46BC-8B74-F1F735FD060C}"/>
                </a:ext>
              </a:extLst>
            </p:cNvPr>
            <p:cNvSpPr/>
            <p:nvPr/>
          </p:nvSpPr>
          <p:spPr>
            <a:xfrm flipV="1">
              <a:off x="359795" y="6717993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" name="직각 삼각형 119">
              <a:extLst>
                <a:ext uri="{FF2B5EF4-FFF2-40B4-BE49-F238E27FC236}">
                  <a16:creationId xmlns:a16="http://schemas.microsoft.com/office/drawing/2014/main" id="{6BB77BBD-01BE-43B4-A67F-A462C320B279}"/>
                </a:ext>
              </a:extLst>
            </p:cNvPr>
            <p:cNvSpPr/>
            <p:nvPr/>
          </p:nvSpPr>
          <p:spPr>
            <a:xfrm flipH="1" flipV="1">
              <a:off x="7329716" y="6718385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FAF07C7-A4A2-48E8-95D8-46A0082E7CB7}"/>
                </a:ext>
              </a:extLst>
            </p:cNvPr>
            <p:cNvSpPr/>
            <p:nvPr/>
          </p:nvSpPr>
          <p:spPr>
            <a:xfrm>
              <a:off x="359795" y="544737"/>
              <a:ext cx="11501438" cy="6167437"/>
            </a:xfrm>
            <a:custGeom>
              <a:avLst/>
              <a:gdLst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025" h="6334125">
                  <a:moveTo>
                    <a:pt x="0" y="0"/>
                  </a:moveTo>
                  <a:cubicBezTo>
                    <a:pt x="3886200" y="76200"/>
                    <a:pt x="7753350" y="57150"/>
                    <a:pt x="11630025" y="0"/>
                  </a:cubicBezTo>
                  <a:cubicBezTo>
                    <a:pt x="11563350" y="2101850"/>
                    <a:pt x="11553825" y="4222750"/>
                    <a:pt x="11630025" y="6334125"/>
                  </a:cubicBezTo>
                  <a:cubicBezTo>
                    <a:pt x="7753350" y="6276975"/>
                    <a:pt x="3876675" y="6334125"/>
                    <a:pt x="0" y="6334125"/>
                  </a:cubicBezTo>
                  <a:cubicBezTo>
                    <a:pt x="47625" y="4251325"/>
                    <a:pt x="57150" y="2168525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DB22824-472C-4553-8D55-8CDCAEABBE14}"/>
                </a:ext>
              </a:extLst>
            </p:cNvPr>
            <p:cNvGrpSpPr/>
            <p:nvPr/>
          </p:nvGrpSpPr>
          <p:grpSpPr>
            <a:xfrm>
              <a:off x="29791" y="352636"/>
              <a:ext cx="1027342" cy="773126"/>
              <a:chOff x="15277" y="236524"/>
              <a:chExt cx="1027342" cy="77312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B06E99B-3AFC-4671-9717-000E7F4294D7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209DE6FB-8DF7-4A24-8512-F26609B66C1E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92910101-B1DD-456E-9D49-082F643A3C59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FBDE09A8-D55C-41E5-B88C-238C7959963B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F8848371-C3FF-4457-8B2D-5458042983F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9F4E179F-C048-41D5-8519-B09C65FD33BD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7866E619-8FC2-4949-B558-0922BEEDAFA4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F9A2CB96-D626-41B0-AA4C-CABD1BD03DA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4B10BDFD-2A3D-4D36-843A-0886B9FB5D5A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047AAD4E-BF93-456C-BD37-D9FCFA001ACC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01DE740C-C0AC-459A-B786-0BFEDFDE9A9E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CB93D76C-B88F-4024-B867-26F956883782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C043E1C0-AAF1-445B-B818-B3CE063149E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9F593020-ABE2-4681-BA33-CC1972FAF150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34AC4155-DBFB-40C0-891F-C7E48D5E7D88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EFCACA6C-07BC-4F68-940C-B767E4C1BF42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8FF7E18-103F-4081-888A-C40534D7482B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797889B-46A9-4672-9CE5-771E79A7F29B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F5F98107-4549-4BE9-BFD7-4FC0ECB034B2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965CC441-126B-45B3-A195-9362E43F40E3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0A1303E9-83F5-49FB-9D6A-D13FD0BAA358}"/>
                </a:ext>
              </a:extLst>
            </p:cNvPr>
            <p:cNvSpPr/>
            <p:nvPr/>
          </p:nvSpPr>
          <p:spPr>
            <a:xfrm>
              <a:off x="473869" y="1154433"/>
              <a:ext cx="26236" cy="61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36" h="895350">
                  <a:moveTo>
                    <a:pt x="0" y="0"/>
                  </a:moveTo>
                  <a:cubicBezTo>
                    <a:pt x="3175" y="161925"/>
                    <a:pt x="5208" y="323876"/>
                    <a:pt x="9525" y="485775"/>
                  </a:cubicBezTo>
                  <a:cubicBezTo>
                    <a:pt x="11558" y="562014"/>
                    <a:pt x="13803" y="638290"/>
                    <a:pt x="19050" y="714375"/>
                  </a:cubicBezTo>
                  <a:cubicBezTo>
                    <a:pt x="31688" y="897631"/>
                    <a:pt x="23812" y="713803"/>
                    <a:pt x="23812" y="89535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EE77865-8351-4836-9758-09DF0CE9B7F6}"/>
                </a:ext>
              </a:extLst>
            </p:cNvPr>
            <p:cNvSpPr/>
            <p:nvPr/>
          </p:nvSpPr>
          <p:spPr>
            <a:xfrm>
              <a:off x="507204" y="1013842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79730E8A-6537-4F29-857A-CCFC9D5168E0}"/>
                </a:ext>
              </a:extLst>
            </p:cNvPr>
            <p:cNvSpPr/>
            <p:nvPr/>
          </p:nvSpPr>
          <p:spPr>
            <a:xfrm>
              <a:off x="11700071" y="1057732"/>
              <a:ext cx="6420" cy="216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B39F0877-AD32-473C-B332-7B6D5DD702C5}"/>
                </a:ext>
              </a:extLst>
            </p:cNvPr>
            <p:cNvGrpSpPr/>
            <p:nvPr/>
          </p:nvGrpSpPr>
          <p:grpSpPr>
            <a:xfrm flipH="1">
              <a:off x="11179172" y="343503"/>
              <a:ext cx="1027342" cy="773126"/>
              <a:chOff x="15277" y="236524"/>
              <a:chExt cx="1027342" cy="773126"/>
            </a:xfrm>
          </p:grpSpPr>
          <p:sp>
            <p:nvSpPr>
              <p:cNvPr id="78" name="직사각형 20">
                <a:extLst>
                  <a:ext uri="{FF2B5EF4-FFF2-40B4-BE49-F238E27FC236}">
                    <a16:creationId xmlns:a16="http://schemas.microsoft.com/office/drawing/2014/main" id="{E91D55B7-ADB0-4E82-82E4-687BDAE5764E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DEEB9A11-404A-475B-962E-C1CAC9F29E11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67CA737A-35B4-4CF6-8A27-DC1FE533D82A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A8A2B94F-5F0E-4806-B81C-7C1158C30C83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DFC9EB87-A0E0-4019-814F-CBC9ADF684B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8FAC1CB5-5F60-4773-BEA7-FF4D07DB14FC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C91E233D-10A1-49C3-B392-D205678583F2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C8294D53-438E-47AE-9211-CC78051E287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9C599F4B-9871-4D2E-A0BB-271AC502B76E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D83B6985-07B6-4FF7-90AB-F46C79696874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710C303A-054D-4324-8755-CDD793F7F305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A2A0268F-E263-41CA-A74D-E4DCCC240799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ABE9680A-4D70-48A3-9901-6C7C92EC63D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A67A7B41-DA58-4C10-A59E-D01277223B8F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6ED63965-FC97-4019-9B4C-46C9EB5808C4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4EC66BA5-D5A9-488B-9994-44433E9AFEAE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579759EE-BC91-4F17-9F69-5700AAE63E17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4494FEE3-155C-4BD3-B69C-CB48DEFE419F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39236D1F-F213-4625-9BD4-451C330ABA86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8FAC953A-BF7F-44AA-B2D1-942817FDC724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0C9658B6-511F-4F35-BDE1-B13568E8B2C2}"/>
                </a:ext>
              </a:extLst>
            </p:cNvPr>
            <p:cNvSpPr/>
            <p:nvPr/>
          </p:nvSpPr>
          <p:spPr>
            <a:xfrm>
              <a:off x="11658629" y="992213"/>
              <a:ext cx="6420" cy="108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7CF0F1B4-7C15-4C36-91A6-502A5AFC63B4}"/>
                </a:ext>
              </a:extLst>
            </p:cNvPr>
            <p:cNvSpPr/>
            <p:nvPr/>
          </p:nvSpPr>
          <p:spPr>
            <a:xfrm>
              <a:off x="11211204" y="610192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20056654-515B-462D-A140-FDDD1E729F5B}"/>
                </a:ext>
              </a:extLst>
            </p:cNvPr>
            <p:cNvSpPr/>
            <p:nvPr/>
          </p:nvSpPr>
          <p:spPr>
            <a:xfrm>
              <a:off x="11183502" y="642077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6731BD47-CE26-4D3C-B357-B0A98EED522A}"/>
                </a:ext>
              </a:extLst>
            </p:cNvPr>
            <p:cNvSpPr/>
            <p:nvPr/>
          </p:nvSpPr>
          <p:spPr>
            <a:xfrm>
              <a:off x="11618400" y="953095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081C74B9-ECFD-47B2-BD45-3AA0686280CD}"/>
                </a:ext>
              </a:extLst>
            </p:cNvPr>
            <p:cNvSpPr/>
            <p:nvPr/>
          </p:nvSpPr>
          <p:spPr>
            <a:xfrm>
              <a:off x="466464" y="6400233"/>
              <a:ext cx="8677" cy="211061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98170E6E-3583-4366-AFB4-4D9AA180FD01}"/>
                </a:ext>
              </a:extLst>
            </p:cNvPr>
            <p:cNvSpPr/>
            <p:nvPr/>
          </p:nvSpPr>
          <p:spPr>
            <a:xfrm>
              <a:off x="497034" y="6575294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02E8E5C2-66A1-4F2E-81A3-284764224D24}"/>
                </a:ext>
              </a:extLst>
            </p:cNvPr>
            <p:cNvSpPr/>
            <p:nvPr/>
          </p:nvSpPr>
          <p:spPr>
            <a:xfrm>
              <a:off x="434596" y="6509487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8C9074CA-0202-48E8-9534-371F61657BB3}"/>
                </a:ext>
              </a:extLst>
            </p:cNvPr>
            <p:cNvSpPr/>
            <p:nvPr/>
          </p:nvSpPr>
          <p:spPr>
            <a:xfrm rot="5400000">
              <a:off x="1111687" y="418719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1CB8AE33-B40E-44FA-A2A9-7409B83AFBFD}"/>
                </a:ext>
              </a:extLst>
            </p:cNvPr>
            <p:cNvSpPr/>
            <p:nvPr/>
          </p:nvSpPr>
          <p:spPr>
            <a:xfrm>
              <a:off x="881289" y="652425"/>
              <a:ext cx="140494" cy="8993"/>
            </a:xfrm>
            <a:custGeom>
              <a:avLst/>
              <a:gdLst>
                <a:gd name="connsiteX0" fmla="*/ 0 w 140494"/>
                <a:gd name="connsiteY0" fmla="*/ 8993 h 8993"/>
                <a:gd name="connsiteX1" fmla="*/ 123825 w 140494"/>
                <a:gd name="connsiteY1" fmla="*/ 6612 h 8993"/>
                <a:gd name="connsiteX2" fmla="*/ 140494 w 140494"/>
                <a:gd name="connsiteY2" fmla="*/ 8993 h 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494" h="8993">
                  <a:moveTo>
                    <a:pt x="0" y="8993"/>
                  </a:moveTo>
                  <a:cubicBezTo>
                    <a:pt x="48256" y="-7090"/>
                    <a:pt x="14208" y="2476"/>
                    <a:pt x="123825" y="6612"/>
                  </a:cubicBezTo>
                  <a:cubicBezTo>
                    <a:pt x="129434" y="6824"/>
                    <a:pt x="140494" y="8993"/>
                    <a:pt x="140494" y="8993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E970333B-188C-4C0D-B613-C2E0006ABE3A}"/>
              </a:ext>
            </a:extLst>
          </p:cNvPr>
          <p:cNvSpPr txBox="1"/>
          <p:nvPr/>
        </p:nvSpPr>
        <p:spPr>
          <a:xfrm>
            <a:off x="1523783" y="-24511"/>
            <a:ext cx="9158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 smtClean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Data Mining - </a:t>
            </a:r>
            <a:r>
              <a:rPr lang="ko-KR" altLang="en-US" sz="2400" b="1" kern="0" dirty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데이터분석 </a:t>
            </a:r>
            <a:r>
              <a:rPr lang="ko-KR" altLang="en-US" sz="2400" b="1" kern="0" dirty="0" smtClean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중간발표</a:t>
            </a:r>
            <a:r>
              <a:rPr lang="en-US" altLang="ko-KR" sz="600" kern="0" dirty="0" smtClean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  </a:t>
            </a:r>
            <a:r>
              <a:rPr lang="en-US" altLang="ko-KR" sz="1200" kern="0" dirty="0" smtClean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(Pima Indian Diabetes)</a:t>
            </a:r>
            <a:endParaRPr lang="en-US" altLang="ko-KR" sz="3600" b="1" kern="0" dirty="0">
              <a:ln w="19050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7" name="자유형: 도형 136">
            <a:extLst>
              <a:ext uri="{FF2B5EF4-FFF2-40B4-BE49-F238E27FC236}">
                <a16:creationId xmlns:a16="http://schemas.microsoft.com/office/drawing/2014/main" id="{94C22E89-96A4-4BC4-9BCD-D57D666CE82E}"/>
              </a:ext>
            </a:extLst>
          </p:cNvPr>
          <p:cNvSpPr/>
          <p:nvPr/>
        </p:nvSpPr>
        <p:spPr>
          <a:xfrm flipV="1">
            <a:off x="2917767" y="406738"/>
            <a:ext cx="1164495" cy="45719"/>
          </a:xfrm>
          <a:custGeom>
            <a:avLst/>
            <a:gdLst>
              <a:gd name="connsiteX0" fmla="*/ 0 w 706170"/>
              <a:gd name="connsiteY0" fmla="*/ 27180 h 38037"/>
              <a:gd name="connsiteX1" fmla="*/ 244443 w 706170"/>
              <a:gd name="connsiteY1" fmla="*/ 20 h 38037"/>
              <a:gd name="connsiteX2" fmla="*/ 506994 w 706170"/>
              <a:gd name="connsiteY2" fmla="*/ 18127 h 38037"/>
              <a:gd name="connsiteX3" fmla="*/ 706170 w 706170"/>
              <a:gd name="connsiteY3" fmla="*/ 36234 h 38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6170" h="38037">
                <a:moveTo>
                  <a:pt x="0" y="27180"/>
                </a:moveTo>
                <a:cubicBezTo>
                  <a:pt x="92224" y="8736"/>
                  <a:pt x="109719" y="3566"/>
                  <a:pt x="244443" y="20"/>
                </a:cubicBezTo>
                <a:cubicBezTo>
                  <a:pt x="270179" y="-657"/>
                  <a:pt x="469883" y="15272"/>
                  <a:pt x="506994" y="18127"/>
                </a:cubicBezTo>
                <a:cubicBezTo>
                  <a:pt x="620410" y="46481"/>
                  <a:pt x="554536" y="36234"/>
                  <a:pt x="706170" y="36234"/>
                </a:cubicBezTo>
              </a:path>
            </a:pathLst>
          </a:custGeom>
          <a:noFill/>
          <a:ln w="50800" cap="rnd">
            <a:solidFill>
              <a:srgbClr val="FFC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44F7597-3DB7-46DD-912B-1E7634EAC8FA}"/>
              </a:ext>
            </a:extLst>
          </p:cNvPr>
          <p:cNvSpPr txBox="1"/>
          <p:nvPr/>
        </p:nvSpPr>
        <p:spPr>
          <a:xfrm>
            <a:off x="792584" y="805108"/>
            <a:ext cx="6101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Outlier </a:t>
            </a:r>
            <a:r>
              <a:rPr lang="en-US" altLang="ko-KR" sz="2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en-US" altLang="ko-KR" sz="2400" kern="0" dirty="0" err="1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lowerbound</a:t>
            </a:r>
            <a:r>
              <a:rPr lang="en-US" altLang="ko-KR" sz="2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</a:t>
            </a:r>
            <a:r>
              <a:rPr lang="en-US" altLang="ko-KR" sz="2400" kern="0" dirty="0" err="1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blood_pressure</a:t>
            </a:r>
            <a:r>
              <a:rPr lang="en-US" altLang="ko-KR" sz="2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)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951536" y="1353301"/>
            <a:ext cx="9954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현재 상황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혈압의 연령별 평균이 다름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&amp;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혈압이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0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인 환자 데이터 존재 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목표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2~40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대의 경우 혈압의 </a:t>
            </a:r>
            <a:r>
              <a:rPr lang="ko-KR" altLang="en-US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결측치가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많기 때문에 혈압 </a:t>
            </a:r>
            <a:r>
              <a:rPr lang="ko-KR" altLang="en-US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결측값을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연령별 혈압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median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값으로 대체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!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457" y="2460931"/>
            <a:ext cx="7667087" cy="353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36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B36505E0-3E72-4309-B403-477058E8DDAD}"/>
              </a:ext>
            </a:extLst>
          </p:cNvPr>
          <p:cNvGrpSpPr/>
          <p:nvPr/>
        </p:nvGrpSpPr>
        <p:grpSpPr>
          <a:xfrm>
            <a:off x="29791" y="343503"/>
            <a:ext cx="12176723" cy="6455591"/>
            <a:chOff x="29791" y="343503"/>
            <a:chExt cx="12176723" cy="6455591"/>
          </a:xfrm>
        </p:grpSpPr>
        <p:sp>
          <p:nvSpPr>
            <p:cNvPr id="119" name="직각 삼각형 118">
              <a:extLst>
                <a:ext uri="{FF2B5EF4-FFF2-40B4-BE49-F238E27FC236}">
                  <a16:creationId xmlns:a16="http://schemas.microsoft.com/office/drawing/2014/main" id="{9274F498-104D-46BC-8B74-F1F735FD060C}"/>
                </a:ext>
              </a:extLst>
            </p:cNvPr>
            <p:cNvSpPr/>
            <p:nvPr/>
          </p:nvSpPr>
          <p:spPr>
            <a:xfrm flipV="1">
              <a:off x="359795" y="6717993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" name="직각 삼각형 119">
              <a:extLst>
                <a:ext uri="{FF2B5EF4-FFF2-40B4-BE49-F238E27FC236}">
                  <a16:creationId xmlns:a16="http://schemas.microsoft.com/office/drawing/2014/main" id="{6BB77BBD-01BE-43B4-A67F-A462C320B279}"/>
                </a:ext>
              </a:extLst>
            </p:cNvPr>
            <p:cNvSpPr/>
            <p:nvPr/>
          </p:nvSpPr>
          <p:spPr>
            <a:xfrm flipH="1" flipV="1">
              <a:off x="7329716" y="6718385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FAF07C7-A4A2-48E8-95D8-46A0082E7CB7}"/>
                </a:ext>
              </a:extLst>
            </p:cNvPr>
            <p:cNvSpPr/>
            <p:nvPr/>
          </p:nvSpPr>
          <p:spPr>
            <a:xfrm>
              <a:off x="359795" y="544737"/>
              <a:ext cx="11501438" cy="6167437"/>
            </a:xfrm>
            <a:custGeom>
              <a:avLst/>
              <a:gdLst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025" h="6334125">
                  <a:moveTo>
                    <a:pt x="0" y="0"/>
                  </a:moveTo>
                  <a:cubicBezTo>
                    <a:pt x="3886200" y="76200"/>
                    <a:pt x="7753350" y="57150"/>
                    <a:pt x="11630025" y="0"/>
                  </a:cubicBezTo>
                  <a:cubicBezTo>
                    <a:pt x="11563350" y="2101850"/>
                    <a:pt x="11553825" y="4222750"/>
                    <a:pt x="11630025" y="6334125"/>
                  </a:cubicBezTo>
                  <a:cubicBezTo>
                    <a:pt x="7753350" y="6276975"/>
                    <a:pt x="3876675" y="6334125"/>
                    <a:pt x="0" y="6334125"/>
                  </a:cubicBezTo>
                  <a:cubicBezTo>
                    <a:pt x="47625" y="4251325"/>
                    <a:pt x="57150" y="2168525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DB22824-472C-4553-8D55-8CDCAEABBE14}"/>
                </a:ext>
              </a:extLst>
            </p:cNvPr>
            <p:cNvGrpSpPr/>
            <p:nvPr/>
          </p:nvGrpSpPr>
          <p:grpSpPr>
            <a:xfrm>
              <a:off x="29791" y="352636"/>
              <a:ext cx="1027342" cy="773126"/>
              <a:chOff x="15277" y="236524"/>
              <a:chExt cx="1027342" cy="77312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B06E99B-3AFC-4671-9717-000E7F4294D7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209DE6FB-8DF7-4A24-8512-F26609B66C1E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92910101-B1DD-456E-9D49-082F643A3C59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FBDE09A8-D55C-41E5-B88C-238C7959963B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F8848371-C3FF-4457-8B2D-5458042983F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9F4E179F-C048-41D5-8519-B09C65FD33BD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7866E619-8FC2-4949-B558-0922BEEDAFA4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F9A2CB96-D626-41B0-AA4C-CABD1BD03DA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4B10BDFD-2A3D-4D36-843A-0886B9FB5D5A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047AAD4E-BF93-456C-BD37-D9FCFA001ACC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01DE740C-C0AC-459A-B786-0BFEDFDE9A9E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CB93D76C-B88F-4024-B867-26F956883782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C043E1C0-AAF1-445B-B818-B3CE063149E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9F593020-ABE2-4681-BA33-CC1972FAF150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34AC4155-DBFB-40C0-891F-C7E48D5E7D88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EFCACA6C-07BC-4F68-940C-B767E4C1BF42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8FF7E18-103F-4081-888A-C40534D7482B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797889B-46A9-4672-9CE5-771E79A7F29B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F5F98107-4549-4BE9-BFD7-4FC0ECB034B2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965CC441-126B-45B3-A195-9362E43F40E3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0A1303E9-83F5-49FB-9D6A-D13FD0BAA358}"/>
                </a:ext>
              </a:extLst>
            </p:cNvPr>
            <p:cNvSpPr/>
            <p:nvPr/>
          </p:nvSpPr>
          <p:spPr>
            <a:xfrm>
              <a:off x="473869" y="1154433"/>
              <a:ext cx="26236" cy="61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36" h="895350">
                  <a:moveTo>
                    <a:pt x="0" y="0"/>
                  </a:moveTo>
                  <a:cubicBezTo>
                    <a:pt x="3175" y="161925"/>
                    <a:pt x="5208" y="323876"/>
                    <a:pt x="9525" y="485775"/>
                  </a:cubicBezTo>
                  <a:cubicBezTo>
                    <a:pt x="11558" y="562014"/>
                    <a:pt x="13803" y="638290"/>
                    <a:pt x="19050" y="714375"/>
                  </a:cubicBezTo>
                  <a:cubicBezTo>
                    <a:pt x="31688" y="897631"/>
                    <a:pt x="23812" y="713803"/>
                    <a:pt x="23812" y="89535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EE77865-8351-4836-9758-09DF0CE9B7F6}"/>
                </a:ext>
              </a:extLst>
            </p:cNvPr>
            <p:cNvSpPr/>
            <p:nvPr/>
          </p:nvSpPr>
          <p:spPr>
            <a:xfrm>
              <a:off x="507204" y="1013842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79730E8A-6537-4F29-857A-CCFC9D5168E0}"/>
                </a:ext>
              </a:extLst>
            </p:cNvPr>
            <p:cNvSpPr/>
            <p:nvPr/>
          </p:nvSpPr>
          <p:spPr>
            <a:xfrm>
              <a:off x="11700071" y="1057732"/>
              <a:ext cx="6420" cy="216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B39F0877-AD32-473C-B332-7B6D5DD702C5}"/>
                </a:ext>
              </a:extLst>
            </p:cNvPr>
            <p:cNvGrpSpPr/>
            <p:nvPr/>
          </p:nvGrpSpPr>
          <p:grpSpPr>
            <a:xfrm flipH="1">
              <a:off x="11179172" y="343503"/>
              <a:ext cx="1027342" cy="773126"/>
              <a:chOff x="15277" y="236524"/>
              <a:chExt cx="1027342" cy="773126"/>
            </a:xfrm>
          </p:grpSpPr>
          <p:sp>
            <p:nvSpPr>
              <p:cNvPr id="78" name="직사각형 20">
                <a:extLst>
                  <a:ext uri="{FF2B5EF4-FFF2-40B4-BE49-F238E27FC236}">
                    <a16:creationId xmlns:a16="http://schemas.microsoft.com/office/drawing/2014/main" id="{E91D55B7-ADB0-4E82-82E4-687BDAE5764E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DEEB9A11-404A-475B-962E-C1CAC9F29E11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67CA737A-35B4-4CF6-8A27-DC1FE533D82A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A8A2B94F-5F0E-4806-B81C-7C1158C30C83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DFC9EB87-A0E0-4019-814F-CBC9ADF684B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8FAC1CB5-5F60-4773-BEA7-FF4D07DB14FC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C91E233D-10A1-49C3-B392-D205678583F2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C8294D53-438E-47AE-9211-CC78051E287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9C599F4B-9871-4D2E-A0BB-271AC502B76E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D83B6985-07B6-4FF7-90AB-F46C79696874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710C303A-054D-4324-8755-CDD793F7F305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A2A0268F-E263-41CA-A74D-E4DCCC240799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ABE9680A-4D70-48A3-9901-6C7C92EC63D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A67A7B41-DA58-4C10-A59E-D01277223B8F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6ED63965-FC97-4019-9B4C-46C9EB5808C4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4EC66BA5-D5A9-488B-9994-44433E9AFEAE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579759EE-BC91-4F17-9F69-5700AAE63E17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4494FEE3-155C-4BD3-B69C-CB48DEFE419F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39236D1F-F213-4625-9BD4-451C330ABA86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8FAC953A-BF7F-44AA-B2D1-942817FDC724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0C9658B6-511F-4F35-BDE1-B13568E8B2C2}"/>
                </a:ext>
              </a:extLst>
            </p:cNvPr>
            <p:cNvSpPr/>
            <p:nvPr/>
          </p:nvSpPr>
          <p:spPr>
            <a:xfrm>
              <a:off x="11658629" y="992213"/>
              <a:ext cx="6420" cy="108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7CF0F1B4-7C15-4C36-91A6-502A5AFC63B4}"/>
                </a:ext>
              </a:extLst>
            </p:cNvPr>
            <p:cNvSpPr/>
            <p:nvPr/>
          </p:nvSpPr>
          <p:spPr>
            <a:xfrm>
              <a:off x="11211204" y="610192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20056654-515B-462D-A140-FDDD1E729F5B}"/>
                </a:ext>
              </a:extLst>
            </p:cNvPr>
            <p:cNvSpPr/>
            <p:nvPr/>
          </p:nvSpPr>
          <p:spPr>
            <a:xfrm>
              <a:off x="11183502" y="642077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6731BD47-CE26-4D3C-B357-B0A98EED522A}"/>
                </a:ext>
              </a:extLst>
            </p:cNvPr>
            <p:cNvSpPr/>
            <p:nvPr/>
          </p:nvSpPr>
          <p:spPr>
            <a:xfrm>
              <a:off x="11618400" y="953095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081C74B9-ECFD-47B2-BD45-3AA0686280CD}"/>
                </a:ext>
              </a:extLst>
            </p:cNvPr>
            <p:cNvSpPr/>
            <p:nvPr/>
          </p:nvSpPr>
          <p:spPr>
            <a:xfrm>
              <a:off x="466464" y="6400233"/>
              <a:ext cx="8677" cy="211061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98170E6E-3583-4366-AFB4-4D9AA180FD01}"/>
                </a:ext>
              </a:extLst>
            </p:cNvPr>
            <p:cNvSpPr/>
            <p:nvPr/>
          </p:nvSpPr>
          <p:spPr>
            <a:xfrm>
              <a:off x="497034" y="6575294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02E8E5C2-66A1-4F2E-81A3-284764224D24}"/>
                </a:ext>
              </a:extLst>
            </p:cNvPr>
            <p:cNvSpPr/>
            <p:nvPr/>
          </p:nvSpPr>
          <p:spPr>
            <a:xfrm>
              <a:off x="434596" y="6509487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8C9074CA-0202-48E8-9534-371F61657BB3}"/>
                </a:ext>
              </a:extLst>
            </p:cNvPr>
            <p:cNvSpPr/>
            <p:nvPr/>
          </p:nvSpPr>
          <p:spPr>
            <a:xfrm rot="5400000">
              <a:off x="1111687" y="418719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1CB8AE33-B40E-44FA-A2A9-7409B83AFBFD}"/>
                </a:ext>
              </a:extLst>
            </p:cNvPr>
            <p:cNvSpPr/>
            <p:nvPr/>
          </p:nvSpPr>
          <p:spPr>
            <a:xfrm>
              <a:off x="881289" y="652425"/>
              <a:ext cx="140494" cy="8993"/>
            </a:xfrm>
            <a:custGeom>
              <a:avLst/>
              <a:gdLst>
                <a:gd name="connsiteX0" fmla="*/ 0 w 140494"/>
                <a:gd name="connsiteY0" fmla="*/ 8993 h 8993"/>
                <a:gd name="connsiteX1" fmla="*/ 123825 w 140494"/>
                <a:gd name="connsiteY1" fmla="*/ 6612 h 8993"/>
                <a:gd name="connsiteX2" fmla="*/ 140494 w 140494"/>
                <a:gd name="connsiteY2" fmla="*/ 8993 h 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494" h="8993">
                  <a:moveTo>
                    <a:pt x="0" y="8993"/>
                  </a:moveTo>
                  <a:cubicBezTo>
                    <a:pt x="48256" y="-7090"/>
                    <a:pt x="14208" y="2476"/>
                    <a:pt x="123825" y="6612"/>
                  </a:cubicBezTo>
                  <a:cubicBezTo>
                    <a:pt x="129434" y="6824"/>
                    <a:pt x="140494" y="8993"/>
                    <a:pt x="140494" y="8993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E970333B-188C-4C0D-B613-C2E0006ABE3A}"/>
              </a:ext>
            </a:extLst>
          </p:cNvPr>
          <p:cNvSpPr txBox="1"/>
          <p:nvPr/>
        </p:nvSpPr>
        <p:spPr>
          <a:xfrm>
            <a:off x="1523783" y="-24511"/>
            <a:ext cx="9158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 smtClean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Data Mining - </a:t>
            </a:r>
            <a:r>
              <a:rPr lang="ko-KR" altLang="en-US" sz="2400" b="1" kern="0" dirty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데이터분석 </a:t>
            </a:r>
            <a:r>
              <a:rPr lang="ko-KR" altLang="en-US" sz="2400" b="1" kern="0" dirty="0" smtClean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중간발표</a:t>
            </a:r>
            <a:r>
              <a:rPr lang="en-US" altLang="ko-KR" sz="600" kern="0" dirty="0" smtClean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  </a:t>
            </a:r>
            <a:r>
              <a:rPr lang="en-US" altLang="ko-KR" sz="1200" kern="0" dirty="0" smtClean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(Pima Indian Diabetes)</a:t>
            </a:r>
            <a:endParaRPr lang="en-US" altLang="ko-KR" sz="3600" b="1" kern="0" dirty="0">
              <a:ln w="19050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7" name="자유형: 도형 136">
            <a:extLst>
              <a:ext uri="{FF2B5EF4-FFF2-40B4-BE49-F238E27FC236}">
                <a16:creationId xmlns:a16="http://schemas.microsoft.com/office/drawing/2014/main" id="{94C22E89-96A4-4BC4-9BCD-D57D666CE82E}"/>
              </a:ext>
            </a:extLst>
          </p:cNvPr>
          <p:cNvSpPr/>
          <p:nvPr/>
        </p:nvSpPr>
        <p:spPr>
          <a:xfrm flipV="1">
            <a:off x="2917767" y="406738"/>
            <a:ext cx="1164495" cy="45719"/>
          </a:xfrm>
          <a:custGeom>
            <a:avLst/>
            <a:gdLst>
              <a:gd name="connsiteX0" fmla="*/ 0 w 706170"/>
              <a:gd name="connsiteY0" fmla="*/ 27180 h 38037"/>
              <a:gd name="connsiteX1" fmla="*/ 244443 w 706170"/>
              <a:gd name="connsiteY1" fmla="*/ 20 h 38037"/>
              <a:gd name="connsiteX2" fmla="*/ 506994 w 706170"/>
              <a:gd name="connsiteY2" fmla="*/ 18127 h 38037"/>
              <a:gd name="connsiteX3" fmla="*/ 706170 w 706170"/>
              <a:gd name="connsiteY3" fmla="*/ 36234 h 38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6170" h="38037">
                <a:moveTo>
                  <a:pt x="0" y="27180"/>
                </a:moveTo>
                <a:cubicBezTo>
                  <a:pt x="92224" y="8736"/>
                  <a:pt x="109719" y="3566"/>
                  <a:pt x="244443" y="20"/>
                </a:cubicBezTo>
                <a:cubicBezTo>
                  <a:pt x="270179" y="-657"/>
                  <a:pt x="469883" y="15272"/>
                  <a:pt x="506994" y="18127"/>
                </a:cubicBezTo>
                <a:cubicBezTo>
                  <a:pt x="620410" y="46481"/>
                  <a:pt x="554536" y="36234"/>
                  <a:pt x="706170" y="36234"/>
                </a:cubicBezTo>
              </a:path>
            </a:pathLst>
          </a:custGeom>
          <a:noFill/>
          <a:ln w="50800" cap="rnd">
            <a:solidFill>
              <a:srgbClr val="FFC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44F7597-3DB7-46DD-912B-1E7634EAC8FA}"/>
              </a:ext>
            </a:extLst>
          </p:cNvPr>
          <p:cNvSpPr txBox="1"/>
          <p:nvPr/>
        </p:nvSpPr>
        <p:spPr>
          <a:xfrm>
            <a:off x="792584" y="805108"/>
            <a:ext cx="6458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Outlier </a:t>
            </a:r>
            <a:r>
              <a:rPr lang="en-US" altLang="ko-KR" sz="2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en-US" altLang="ko-KR" sz="2400" kern="0" dirty="0" err="1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lowerbound</a:t>
            </a:r>
            <a:r>
              <a:rPr lang="en-US" altLang="ko-KR" sz="2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</a:t>
            </a:r>
            <a:r>
              <a:rPr lang="en-US" altLang="ko-KR" sz="2400" kern="0" dirty="0" err="1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Body_mass_index</a:t>
            </a:r>
            <a:r>
              <a:rPr lang="en-US" altLang="ko-KR" sz="2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)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951536" y="1353301"/>
            <a:ext cx="9954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BMI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지수도 사람이라면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0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이면 안되기 때문에 앞선 방법과 같은 방식으로 적용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하지만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BMI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는 혈압과 다르게 분포가 고르고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극단값이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많이 없었기에 평균으로 대체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505" y="2281855"/>
            <a:ext cx="7850991" cy="361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82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B36505E0-3E72-4309-B403-477058E8DDAD}"/>
              </a:ext>
            </a:extLst>
          </p:cNvPr>
          <p:cNvGrpSpPr/>
          <p:nvPr/>
        </p:nvGrpSpPr>
        <p:grpSpPr>
          <a:xfrm>
            <a:off x="29791" y="343503"/>
            <a:ext cx="12176723" cy="6455591"/>
            <a:chOff x="29791" y="343503"/>
            <a:chExt cx="12176723" cy="6455591"/>
          </a:xfrm>
        </p:grpSpPr>
        <p:sp>
          <p:nvSpPr>
            <p:cNvPr id="119" name="직각 삼각형 118">
              <a:extLst>
                <a:ext uri="{FF2B5EF4-FFF2-40B4-BE49-F238E27FC236}">
                  <a16:creationId xmlns:a16="http://schemas.microsoft.com/office/drawing/2014/main" id="{9274F498-104D-46BC-8B74-F1F735FD060C}"/>
                </a:ext>
              </a:extLst>
            </p:cNvPr>
            <p:cNvSpPr/>
            <p:nvPr/>
          </p:nvSpPr>
          <p:spPr>
            <a:xfrm flipV="1">
              <a:off x="359795" y="6717993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" name="직각 삼각형 119">
              <a:extLst>
                <a:ext uri="{FF2B5EF4-FFF2-40B4-BE49-F238E27FC236}">
                  <a16:creationId xmlns:a16="http://schemas.microsoft.com/office/drawing/2014/main" id="{6BB77BBD-01BE-43B4-A67F-A462C320B279}"/>
                </a:ext>
              </a:extLst>
            </p:cNvPr>
            <p:cNvSpPr/>
            <p:nvPr/>
          </p:nvSpPr>
          <p:spPr>
            <a:xfrm flipH="1" flipV="1">
              <a:off x="7329716" y="6718385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FAF07C7-A4A2-48E8-95D8-46A0082E7CB7}"/>
                </a:ext>
              </a:extLst>
            </p:cNvPr>
            <p:cNvSpPr/>
            <p:nvPr/>
          </p:nvSpPr>
          <p:spPr>
            <a:xfrm>
              <a:off x="359795" y="544737"/>
              <a:ext cx="11501438" cy="6167437"/>
            </a:xfrm>
            <a:custGeom>
              <a:avLst/>
              <a:gdLst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025" h="6334125">
                  <a:moveTo>
                    <a:pt x="0" y="0"/>
                  </a:moveTo>
                  <a:cubicBezTo>
                    <a:pt x="3886200" y="76200"/>
                    <a:pt x="7753350" y="57150"/>
                    <a:pt x="11630025" y="0"/>
                  </a:cubicBezTo>
                  <a:cubicBezTo>
                    <a:pt x="11563350" y="2101850"/>
                    <a:pt x="11553825" y="4222750"/>
                    <a:pt x="11630025" y="6334125"/>
                  </a:cubicBezTo>
                  <a:cubicBezTo>
                    <a:pt x="7753350" y="6276975"/>
                    <a:pt x="3876675" y="6334125"/>
                    <a:pt x="0" y="6334125"/>
                  </a:cubicBezTo>
                  <a:cubicBezTo>
                    <a:pt x="47625" y="4251325"/>
                    <a:pt x="57150" y="2168525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DB22824-472C-4553-8D55-8CDCAEABBE14}"/>
                </a:ext>
              </a:extLst>
            </p:cNvPr>
            <p:cNvGrpSpPr/>
            <p:nvPr/>
          </p:nvGrpSpPr>
          <p:grpSpPr>
            <a:xfrm>
              <a:off x="29791" y="352636"/>
              <a:ext cx="1027342" cy="773126"/>
              <a:chOff x="15277" y="236524"/>
              <a:chExt cx="1027342" cy="77312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B06E99B-3AFC-4671-9717-000E7F4294D7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209DE6FB-8DF7-4A24-8512-F26609B66C1E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92910101-B1DD-456E-9D49-082F643A3C59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FBDE09A8-D55C-41E5-B88C-238C7959963B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F8848371-C3FF-4457-8B2D-5458042983F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9F4E179F-C048-41D5-8519-B09C65FD33BD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7866E619-8FC2-4949-B558-0922BEEDAFA4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F9A2CB96-D626-41B0-AA4C-CABD1BD03DA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4B10BDFD-2A3D-4D36-843A-0886B9FB5D5A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047AAD4E-BF93-456C-BD37-D9FCFA001ACC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01DE740C-C0AC-459A-B786-0BFEDFDE9A9E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CB93D76C-B88F-4024-B867-26F956883782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C043E1C0-AAF1-445B-B818-B3CE063149E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9F593020-ABE2-4681-BA33-CC1972FAF150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34AC4155-DBFB-40C0-891F-C7E48D5E7D88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EFCACA6C-07BC-4F68-940C-B767E4C1BF42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8FF7E18-103F-4081-888A-C40534D7482B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797889B-46A9-4672-9CE5-771E79A7F29B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F5F98107-4549-4BE9-BFD7-4FC0ECB034B2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965CC441-126B-45B3-A195-9362E43F40E3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0A1303E9-83F5-49FB-9D6A-D13FD0BAA358}"/>
                </a:ext>
              </a:extLst>
            </p:cNvPr>
            <p:cNvSpPr/>
            <p:nvPr/>
          </p:nvSpPr>
          <p:spPr>
            <a:xfrm>
              <a:off x="473869" y="1154433"/>
              <a:ext cx="26236" cy="61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36" h="895350">
                  <a:moveTo>
                    <a:pt x="0" y="0"/>
                  </a:moveTo>
                  <a:cubicBezTo>
                    <a:pt x="3175" y="161925"/>
                    <a:pt x="5208" y="323876"/>
                    <a:pt x="9525" y="485775"/>
                  </a:cubicBezTo>
                  <a:cubicBezTo>
                    <a:pt x="11558" y="562014"/>
                    <a:pt x="13803" y="638290"/>
                    <a:pt x="19050" y="714375"/>
                  </a:cubicBezTo>
                  <a:cubicBezTo>
                    <a:pt x="31688" y="897631"/>
                    <a:pt x="23812" y="713803"/>
                    <a:pt x="23812" y="89535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EE77865-8351-4836-9758-09DF0CE9B7F6}"/>
                </a:ext>
              </a:extLst>
            </p:cNvPr>
            <p:cNvSpPr/>
            <p:nvPr/>
          </p:nvSpPr>
          <p:spPr>
            <a:xfrm>
              <a:off x="507204" y="1013842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79730E8A-6537-4F29-857A-CCFC9D5168E0}"/>
                </a:ext>
              </a:extLst>
            </p:cNvPr>
            <p:cNvSpPr/>
            <p:nvPr/>
          </p:nvSpPr>
          <p:spPr>
            <a:xfrm>
              <a:off x="11700071" y="1057732"/>
              <a:ext cx="6420" cy="216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B39F0877-AD32-473C-B332-7B6D5DD702C5}"/>
                </a:ext>
              </a:extLst>
            </p:cNvPr>
            <p:cNvGrpSpPr/>
            <p:nvPr/>
          </p:nvGrpSpPr>
          <p:grpSpPr>
            <a:xfrm flipH="1">
              <a:off x="11179172" y="343503"/>
              <a:ext cx="1027342" cy="773126"/>
              <a:chOff x="15277" y="236524"/>
              <a:chExt cx="1027342" cy="773126"/>
            </a:xfrm>
          </p:grpSpPr>
          <p:sp>
            <p:nvSpPr>
              <p:cNvPr id="78" name="직사각형 20">
                <a:extLst>
                  <a:ext uri="{FF2B5EF4-FFF2-40B4-BE49-F238E27FC236}">
                    <a16:creationId xmlns:a16="http://schemas.microsoft.com/office/drawing/2014/main" id="{E91D55B7-ADB0-4E82-82E4-687BDAE5764E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DEEB9A11-404A-475B-962E-C1CAC9F29E11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67CA737A-35B4-4CF6-8A27-DC1FE533D82A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A8A2B94F-5F0E-4806-B81C-7C1158C30C83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DFC9EB87-A0E0-4019-814F-CBC9ADF684B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8FAC1CB5-5F60-4773-BEA7-FF4D07DB14FC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C91E233D-10A1-49C3-B392-D205678583F2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C8294D53-438E-47AE-9211-CC78051E287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9C599F4B-9871-4D2E-A0BB-271AC502B76E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D83B6985-07B6-4FF7-90AB-F46C79696874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710C303A-054D-4324-8755-CDD793F7F305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A2A0268F-E263-41CA-A74D-E4DCCC240799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ABE9680A-4D70-48A3-9901-6C7C92EC63D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A67A7B41-DA58-4C10-A59E-D01277223B8F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6ED63965-FC97-4019-9B4C-46C9EB5808C4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4EC66BA5-D5A9-488B-9994-44433E9AFEAE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579759EE-BC91-4F17-9F69-5700AAE63E17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4494FEE3-155C-4BD3-B69C-CB48DEFE419F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39236D1F-F213-4625-9BD4-451C330ABA86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8FAC953A-BF7F-44AA-B2D1-942817FDC724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0C9658B6-511F-4F35-BDE1-B13568E8B2C2}"/>
                </a:ext>
              </a:extLst>
            </p:cNvPr>
            <p:cNvSpPr/>
            <p:nvPr/>
          </p:nvSpPr>
          <p:spPr>
            <a:xfrm>
              <a:off x="11658629" y="992213"/>
              <a:ext cx="6420" cy="108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7CF0F1B4-7C15-4C36-91A6-502A5AFC63B4}"/>
                </a:ext>
              </a:extLst>
            </p:cNvPr>
            <p:cNvSpPr/>
            <p:nvPr/>
          </p:nvSpPr>
          <p:spPr>
            <a:xfrm>
              <a:off x="11211204" y="610192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20056654-515B-462D-A140-FDDD1E729F5B}"/>
                </a:ext>
              </a:extLst>
            </p:cNvPr>
            <p:cNvSpPr/>
            <p:nvPr/>
          </p:nvSpPr>
          <p:spPr>
            <a:xfrm>
              <a:off x="11183502" y="642077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6731BD47-CE26-4D3C-B357-B0A98EED522A}"/>
                </a:ext>
              </a:extLst>
            </p:cNvPr>
            <p:cNvSpPr/>
            <p:nvPr/>
          </p:nvSpPr>
          <p:spPr>
            <a:xfrm>
              <a:off x="11618400" y="953095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081C74B9-ECFD-47B2-BD45-3AA0686280CD}"/>
                </a:ext>
              </a:extLst>
            </p:cNvPr>
            <p:cNvSpPr/>
            <p:nvPr/>
          </p:nvSpPr>
          <p:spPr>
            <a:xfrm>
              <a:off x="466464" y="6400233"/>
              <a:ext cx="8677" cy="211061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98170E6E-3583-4366-AFB4-4D9AA180FD01}"/>
                </a:ext>
              </a:extLst>
            </p:cNvPr>
            <p:cNvSpPr/>
            <p:nvPr/>
          </p:nvSpPr>
          <p:spPr>
            <a:xfrm>
              <a:off x="497034" y="6575294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02E8E5C2-66A1-4F2E-81A3-284764224D24}"/>
                </a:ext>
              </a:extLst>
            </p:cNvPr>
            <p:cNvSpPr/>
            <p:nvPr/>
          </p:nvSpPr>
          <p:spPr>
            <a:xfrm>
              <a:off x="434596" y="6509487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8C9074CA-0202-48E8-9534-371F61657BB3}"/>
                </a:ext>
              </a:extLst>
            </p:cNvPr>
            <p:cNvSpPr/>
            <p:nvPr/>
          </p:nvSpPr>
          <p:spPr>
            <a:xfrm rot="5400000">
              <a:off x="1111687" y="418719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1CB8AE33-B40E-44FA-A2A9-7409B83AFBFD}"/>
                </a:ext>
              </a:extLst>
            </p:cNvPr>
            <p:cNvSpPr/>
            <p:nvPr/>
          </p:nvSpPr>
          <p:spPr>
            <a:xfrm>
              <a:off x="881289" y="652425"/>
              <a:ext cx="140494" cy="8993"/>
            </a:xfrm>
            <a:custGeom>
              <a:avLst/>
              <a:gdLst>
                <a:gd name="connsiteX0" fmla="*/ 0 w 140494"/>
                <a:gd name="connsiteY0" fmla="*/ 8993 h 8993"/>
                <a:gd name="connsiteX1" fmla="*/ 123825 w 140494"/>
                <a:gd name="connsiteY1" fmla="*/ 6612 h 8993"/>
                <a:gd name="connsiteX2" fmla="*/ 140494 w 140494"/>
                <a:gd name="connsiteY2" fmla="*/ 8993 h 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494" h="8993">
                  <a:moveTo>
                    <a:pt x="0" y="8993"/>
                  </a:moveTo>
                  <a:cubicBezTo>
                    <a:pt x="48256" y="-7090"/>
                    <a:pt x="14208" y="2476"/>
                    <a:pt x="123825" y="6612"/>
                  </a:cubicBezTo>
                  <a:cubicBezTo>
                    <a:pt x="129434" y="6824"/>
                    <a:pt x="140494" y="8993"/>
                    <a:pt x="140494" y="8993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E970333B-188C-4C0D-B613-C2E0006ABE3A}"/>
              </a:ext>
            </a:extLst>
          </p:cNvPr>
          <p:cNvSpPr txBox="1"/>
          <p:nvPr/>
        </p:nvSpPr>
        <p:spPr>
          <a:xfrm>
            <a:off x="1523783" y="-24511"/>
            <a:ext cx="9158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 smtClean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Data Mining - </a:t>
            </a:r>
            <a:r>
              <a:rPr lang="ko-KR" altLang="en-US" sz="2400" b="1" kern="0" dirty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데이터분석 </a:t>
            </a:r>
            <a:r>
              <a:rPr lang="ko-KR" altLang="en-US" sz="2400" b="1" kern="0" dirty="0" smtClean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중간발표</a:t>
            </a:r>
            <a:r>
              <a:rPr lang="en-US" altLang="ko-KR" sz="600" kern="0" dirty="0" smtClean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  </a:t>
            </a:r>
            <a:r>
              <a:rPr lang="en-US" altLang="ko-KR" sz="1200" kern="0" dirty="0" smtClean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(Pima Indian Diabetes)</a:t>
            </a:r>
            <a:endParaRPr lang="en-US" altLang="ko-KR" sz="3600" b="1" kern="0" dirty="0">
              <a:ln w="19050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7" name="자유형: 도형 136">
            <a:extLst>
              <a:ext uri="{FF2B5EF4-FFF2-40B4-BE49-F238E27FC236}">
                <a16:creationId xmlns:a16="http://schemas.microsoft.com/office/drawing/2014/main" id="{94C22E89-96A4-4BC4-9BCD-D57D666CE82E}"/>
              </a:ext>
            </a:extLst>
          </p:cNvPr>
          <p:cNvSpPr/>
          <p:nvPr/>
        </p:nvSpPr>
        <p:spPr>
          <a:xfrm flipV="1">
            <a:off x="2917767" y="406738"/>
            <a:ext cx="1164495" cy="45719"/>
          </a:xfrm>
          <a:custGeom>
            <a:avLst/>
            <a:gdLst>
              <a:gd name="connsiteX0" fmla="*/ 0 w 706170"/>
              <a:gd name="connsiteY0" fmla="*/ 27180 h 38037"/>
              <a:gd name="connsiteX1" fmla="*/ 244443 w 706170"/>
              <a:gd name="connsiteY1" fmla="*/ 20 h 38037"/>
              <a:gd name="connsiteX2" fmla="*/ 506994 w 706170"/>
              <a:gd name="connsiteY2" fmla="*/ 18127 h 38037"/>
              <a:gd name="connsiteX3" fmla="*/ 706170 w 706170"/>
              <a:gd name="connsiteY3" fmla="*/ 36234 h 38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6170" h="38037">
                <a:moveTo>
                  <a:pt x="0" y="27180"/>
                </a:moveTo>
                <a:cubicBezTo>
                  <a:pt x="92224" y="8736"/>
                  <a:pt x="109719" y="3566"/>
                  <a:pt x="244443" y="20"/>
                </a:cubicBezTo>
                <a:cubicBezTo>
                  <a:pt x="270179" y="-657"/>
                  <a:pt x="469883" y="15272"/>
                  <a:pt x="506994" y="18127"/>
                </a:cubicBezTo>
                <a:cubicBezTo>
                  <a:pt x="620410" y="46481"/>
                  <a:pt x="554536" y="36234"/>
                  <a:pt x="706170" y="36234"/>
                </a:cubicBezTo>
              </a:path>
            </a:pathLst>
          </a:custGeom>
          <a:noFill/>
          <a:ln w="50800" cap="rnd">
            <a:solidFill>
              <a:srgbClr val="FFC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44F7597-3DB7-46DD-912B-1E7634EAC8FA}"/>
              </a:ext>
            </a:extLst>
          </p:cNvPr>
          <p:cNvSpPr txBox="1"/>
          <p:nvPr/>
        </p:nvSpPr>
        <p:spPr>
          <a:xfrm>
            <a:off x="792584" y="805108"/>
            <a:ext cx="5652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Outlier </a:t>
            </a:r>
            <a:r>
              <a:rPr lang="en-US" altLang="ko-KR" sz="2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en-US" altLang="ko-KR" sz="2400" kern="0" dirty="0" err="1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lowerbound</a:t>
            </a:r>
            <a:r>
              <a:rPr lang="en-US" altLang="ko-KR" sz="2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</a:t>
            </a:r>
            <a:r>
              <a:rPr lang="en-US" altLang="ko-KR" sz="2400" kern="0" dirty="0" err="1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oral_glucose</a:t>
            </a:r>
            <a:r>
              <a:rPr lang="en-US" altLang="ko-KR" sz="2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)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951536" y="1353301"/>
            <a:ext cx="9954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혈당은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0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값이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개 존재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KNN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이용해 혈당 </a:t>
            </a:r>
            <a:r>
              <a:rPr lang="ko-KR" altLang="en-US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결측치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데이터와 상당히 비슷한 데이터로 </a:t>
            </a:r>
            <a:r>
              <a:rPr lang="ko-KR" altLang="en-US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결측값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처리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424" y="2107215"/>
            <a:ext cx="5675152" cy="425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0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B36505E0-3E72-4309-B403-477058E8DDAD}"/>
              </a:ext>
            </a:extLst>
          </p:cNvPr>
          <p:cNvGrpSpPr/>
          <p:nvPr/>
        </p:nvGrpSpPr>
        <p:grpSpPr>
          <a:xfrm>
            <a:off x="29791" y="343503"/>
            <a:ext cx="12176723" cy="6455591"/>
            <a:chOff x="29791" y="343503"/>
            <a:chExt cx="12176723" cy="6455591"/>
          </a:xfrm>
        </p:grpSpPr>
        <p:sp>
          <p:nvSpPr>
            <p:cNvPr id="119" name="직각 삼각형 118">
              <a:extLst>
                <a:ext uri="{FF2B5EF4-FFF2-40B4-BE49-F238E27FC236}">
                  <a16:creationId xmlns:a16="http://schemas.microsoft.com/office/drawing/2014/main" id="{9274F498-104D-46BC-8B74-F1F735FD060C}"/>
                </a:ext>
              </a:extLst>
            </p:cNvPr>
            <p:cNvSpPr/>
            <p:nvPr/>
          </p:nvSpPr>
          <p:spPr>
            <a:xfrm flipV="1">
              <a:off x="359795" y="6717993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" name="직각 삼각형 119">
              <a:extLst>
                <a:ext uri="{FF2B5EF4-FFF2-40B4-BE49-F238E27FC236}">
                  <a16:creationId xmlns:a16="http://schemas.microsoft.com/office/drawing/2014/main" id="{6BB77BBD-01BE-43B4-A67F-A462C320B279}"/>
                </a:ext>
              </a:extLst>
            </p:cNvPr>
            <p:cNvSpPr/>
            <p:nvPr/>
          </p:nvSpPr>
          <p:spPr>
            <a:xfrm flipH="1" flipV="1">
              <a:off x="7329716" y="6718385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FAF07C7-A4A2-48E8-95D8-46A0082E7CB7}"/>
                </a:ext>
              </a:extLst>
            </p:cNvPr>
            <p:cNvSpPr/>
            <p:nvPr/>
          </p:nvSpPr>
          <p:spPr>
            <a:xfrm>
              <a:off x="359795" y="544737"/>
              <a:ext cx="11501438" cy="6167437"/>
            </a:xfrm>
            <a:custGeom>
              <a:avLst/>
              <a:gdLst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025" h="6334125">
                  <a:moveTo>
                    <a:pt x="0" y="0"/>
                  </a:moveTo>
                  <a:cubicBezTo>
                    <a:pt x="3886200" y="76200"/>
                    <a:pt x="7753350" y="57150"/>
                    <a:pt x="11630025" y="0"/>
                  </a:cubicBezTo>
                  <a:cubicBezTo>
                    <a:pt x="11563350" y="2101850"/>
                    <a:pt x="11553825" y="4222750"/>
                    <a:pt x="11630025" y="6334125"/>
                  </a:cubicBezTo>
                  <a:cubicBezTo>
                    <a:pt x="7753350" y="6276975"/>
                    <a:pt x="3876675" y="6334125"/>
                    <a:pt x="0" y="6334125"/>
                  </a:cubicBezTo>
                  <a:cubicBezTo>
                    <a:pt x="47625" y="4251325"/>
                    <a:pt x="57150" y="2168525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DB22824-472C-4553-8D55-8CDCAEABBE14}"/>
                </a:ext>
              </a:extLst>
            </p:cNvPr>
            <p:cNvGrpSpPr/>
            <p:nvPr/>
          </p:nvGrpSpPr>
          <p:grpSpPr>
            <a:xfrm>
              <a:off x="29791" y="352636"/>
              <a:ext cx="1027342" cy="773126"/>
              <a:chOff x="15277" y="236524"/>
              <a:chExt cx="1027342" cy="77312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B06E99B-3AFC-4671-9717-000E7F4294D7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209DE6FB-8DF7-4A24-8512-F26609B66C1E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92910101-B1DD-456E-9D49-082F643A3C59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FBDE09A8-D55C-41E5-B88C-238C7959963B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F8848371-C3FF-4457-8B2D-5458042983F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9F4E179F-C048-41D5-8519-B09C65FD33BD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7866E619-8FC2-4949-B558-0922BEEDAFA4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F9A2CB96-D626-41B0-AA4C-CABD1BD03DA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4B10BDFD-2A3D-4D36-843A-0886B9FB5D5A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047AAD4E-BF93-456C-BD37-D9FCFA001ACC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01DE740C-C0AC-459A-B786-0BFEDFDE9A9E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CB93D76C-B88F-4024-B867-26F956883782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C043E1C0-AAF1-445B-B818-B3CE063149E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9F593020-ABE2-4681-BA33-CC1972FAF150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34AC4155-DBFB-40C0-891F-C7E48D5E7D88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EFCACA6C-07BC-4F68-940C-B767E4C1BF42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8FF7E18-103F-4081-888A-C40534D7482B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797889B-46A9-4672-9CE5-771E79A7F29B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F5F98107-4549-4BE9-BFD7-4FC0ECB034B2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965CC441-126B-45B3-A195-9362E43F40E3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0A1303E9-83F5-49FB-9D6A-D13FD0BAA358}"/>
                </a:ext>
              </a:extLst>
            </p:cNvPr>
            <p:cNvSpPr/>
            <p:nvPr/>
          </p:nvSpPr>
          <p:spPr>
            <a:xfrm>
              <a:off x="473869" y="1154433"/>
              <a:ext cx="26236" cy="61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36" h="895350">
                  <a:moveTo>
                    <a:pt x="0" y="0"/>
                  </a:moveTo>
                  <a:cubicBezTo>
                    <a:pt x="3175" y="161925"/>
                    <a:pt x="5208" y="323876"/>
                    <a:pt x="9525" y="485775"/>
                  </a:cubicBezTo>
                  <a:cubicBezTo>
                    <a:pt x="11558" y="562014"/>
                    <a:pt x="13803" y="638290"/>
                    <a:pt x="19050" y="714375"/>
                  </a:cubicBezTo>
                  <a:cubicBezTo>
                    <a:pt x="31688" y="897631"/>
                    <a:pt x="23812" y="713803"/>
                    <a:pt x="23812" y="89535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EE77865-8351-4836-9758-09DF0CE9B7F6}"/>
                </a:ext>
              </a:extLst>
            </p:cNvPr>
            <p:cNvSpPr/>
            <p:nvPr/>
          </p:nvSpPr>
          <p:spPr>
            <a:xfrm>
              <a:off x="507204" y="1013842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79730E8A-6537-4F29-857A-CCFC9D5168E0}"/>
                </a:ext>
              </a:extLst>
            </p:cNvPr>
            <p:cNvSpPr/>
            <p:nvPr/>
          </p:nvSpPr>
          <p:spPr>
            <a:xfrm>
              <a:off x="11700071" y="1057732"/>
              <a:ext cx="6420" cy="216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B39F0877-AD32-473C-B332-7B6D5DD702C5}"/>
                </a:ext>
              </a:extLst>
            </p:cNvPr>
            <p:cNvGrpSpPr/>
            <p:nvPr/>
          </p:nvGrpSpPr>
          <p:grpSpPr>
            <a:xfrm flipH="1">
              <a:off x="11179172" y="343503"/>
              <a:ext cx="1027342" cy="773126"/>
              <a:chOff x="15277" y="236524"/>
              <a:chExt cx="1027342" cy="773126"/>
            </a:xfrm>
          </p:grpSpPr>
          <p:sp>
            <p:nvSpPr>
              <p:cNvPr id="78" name="직사각형 20">
                <a:extLst>
                  <a:ext uri="{FF2B5EF4-FFF2-40B4-BE49-F238E27FC236}">
                    <a16:creationId xmlns:a16="http://schemas.microsoft.com/office/drawing/2014/main" id="{E91D55B7-ADB0-4E82-82E4-687BDAE5764E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DEEB9A11-404A-475B-962E-C1CAC9F29E11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67CA737A-35B4-4CF6-8A27-DC1FE533D82A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A8A2B94F-5F0E-4806-B81C-7C1158C30C83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DFC9EB87-A0E0-4019-814F-CBC9ADF684B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8FAC1CB5-5F60-4773-BEA7-FF4D07DB14FC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C91E233D-10A1-49C3-B392-D205678583F2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C8294D53-438E-47AE-9211-CC78051E287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9C599F4B-9871-4D2E-A0BB-271AC502B76E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D83B6985-07B6-4FF7-90AB-F46C79696874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710C303A-054D-4324-8755-CDD793F7F305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A2A0268F-E263-41CA-A74D-E4DCCC240799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ABE9680A-4D70-48A3-9901-6C7C92EC63D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A67A7B41-DA58-4C10-A59E-D01277223B8F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6ED63965-FC97-4019-9B4C-46C9EB5808C4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4EC66BA5-D5A9-488B-9994-44433E9AFEAE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579759EE-BC91-4F17-9F69-5700AAE63E17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4494FEE3-155C-4BD3-B69C-CB48DEFE419F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39236D1F-F213-4625-9BD4-451C330ABA86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8FAC953A-BF7F-44AA-B2D1-942817FDC724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0C9658B6-511F-4F35-BDE1-B13568E8B2C2}"/>
                </a:ext>
              </a:extLst>
            </p:cNvPr>
            <p:cNvSpPr/>
            <p:nvPr/>
          </p:nvSpPr>
          <p:spPr>
            <a:xfrm>
              <a:off x="11658629" y="992213"/>
              <a:ext cx="6420" cy="108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7CF0F1B4-7C15-4C36-91A6-502A5AFC63B4}"/>
                </a:ext>
              </a:extLst>
            </p:cNvPr>
            <p:cNvSpPr/>
            <p:nvPr/>
          </p:nvSpPr>
          <p:spPr>
            <a:xfrm>
              <a:off x="11211204" y="610192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20056654-515B-462D-A140-FDDD1E729F5B}"/>
                </a:ext>
              </a:extLst>
            </p:cNvPr>
            <p:cNvSpPr/>
            <p:nvPr/>
          </p:nvSpPr>
          <p:spPr>
            <a:xfrm>
              <a:off x="11183502" y="642077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6731BD47-CE26-4D3C-B357-B0A98EED522A}"/>
                </a:ext>
              </a:extLst>
            </p:cNvPr>
            <p:cNvSpPr/>
            <p:nvPr/>
          </p:nvSpPr>
          <p:spPr>
            <a:xfrm>
              <a:off x="11618400" y="953095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081C74B9-ECFD-47B2-BD45-3AA0686280CD}"/>
                </a:ext>
              </a:extLst>
            </p:cNvPr>
            <p:cNvSpPr/>
            <p:nvPr/>
          </p:nvSpPr>
          <p:spPr>
            <a:xfrm>
              <a:off x="466464" y="6400233"/>
              <a:ext cx="8677" cy="211061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98170E6E-3583-4366-AFB4-4D9AA180FD01}"/>
                </a:ext>
              </a:extLst>
            </p:cNvPr>
            <p:cNvSpPr/>
            <p:nvPr/>
          </p:nvSpPr>
          <p:spPr>
            <a:xfrm>
              <a:off x="497034" y="6575294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02E8E5C2-66A1-4F2E-81A3-284764224D24}"/>
                </a:ext>
              </a:extLst>
            </p:cNvPr>
            <p:cNvSpPr/>
            <p:nvPr/>
          </p:nvSpPr>
          <p:spPr>
            <a:xfrm>
              <a:off x="434596" y="6509487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8C9074CA-0202-48E8-9534-371F61657BB3}"/>
                </a:ext>
              </a:extLst>
            </p:cNvPr>
            <p:cNvSpPr/>
            <p:nvPr/>
          </p:nvSpPr>
          <p:spPr>
            <a:xfrm rot="5400000">
              <a:off x="1111687" y="418719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1CB8AE33-B40E-44FA-A2A9-7409B83AFBFD}"/>
                </a:ext>
              </a:extLst>
            </p:cNvPr>
            <p:cNvSpPr/>
            <p:nvPr/>
          </p:nvSpPr>
          <p:spPr>
            <a:xfrm>
              <a:off x="881289" y="652425"/>
              <a:ext cx="140494" cy="8993"/>
            </a:xfrm>
            <a:custGeom>
              <a:avLst/>
              <a:gdLst>
                <a:gd name="connsiteX0" fmla="*/ 0 w 140494"/>
                <a:gd name="connsiteY0" fmla="*/ 8993 h 8993"/>
                <a:gd name="connsiteX1" fmla="*/ 123825 w 140494"/>
                <a:gd name="connsiteY1" fmla="*/ 6612 h 8993"/>
                <a:gd name="connsiteX2" fmla="*/ 140494 w 140494"/>
                <a:gd name="connsiteY2" fmla="*/ 8993 h 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494" h="8993">
                  <a:moveTo>
                    <a:pt x="0" y="8993"/>
                  </a:moveTo>
                  <a:cubicBezTo>
                    <a:pt x="48256" y="-7090"/>
                    <a:pt x="14208" y="2476"/>
                    <a:pt x="123825" y="6612"/>
                  </a:cubicBezTo>
                  <a:cubicBezTo>
                    <a:pt x="129434" y="6824"/>
                    <a:pt x="140494" y="8993"/>
                    <a:pt x="140494" y="8993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E970333B-188C-4C0D-B613-C2E0006ABE3A}"/>
              </a:ext>
            </a:extLst>
          </p:cNvPr>
          <p:cNvSpPr txBox="1"/>
          <p:nvPr/>
        </p:nvSpPr>
        <p:spPr>
          <a:xfrm>
            <a:off x="1523783" y="-24511"/>
            <a:ext cx="9158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 smtClean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Data Mining - </a:t>
            </a:r>
            <a:r>
              <a:rPr lang="ko-KR" altLang="en-US" sz="2400" b="1" kern="0" dirty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데이터분석 </a:t>
            </a:r>
            <a:r>
              <a:rPr lang="ko-KR" altLang="en-US" sz="2400" b="1" kern="0" dirty="0" smtClean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중간발표</a:t>
            </a:r>
            <a:r>
              <a:rPr lang="en-US" altLang="ko-KR" sz="600" kern="0" dirty="0" smtClean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  </a:t>
            </a:r>
            <a:r>
              <a:rPr lang="en-US" altLang="ko-KR" sz="1200" kern="0" dirty="0" smtClean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(Pima Indian Diabetes)</a:t>
            </a:r>
            <a:endParaRPr lang="en-US" altLang="ko-KR" sz="3600" b="1" kern="0" dirty="0">
              <a:ln w="19050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7" name="자유형: 도형 136">
            <a:extLst>
              <a:ext uri="{FF2B5EF4-FFF2-40B4-BE49-F238E27FC236}">
                <a16:creationId xmlns:a16="http://schemas.microsoft.com/office/drawing/2014/main" id="{94C22E89-96A4-4BC4-9BCD-D57D666CE82E}"/>
              </a:ext>
            </a:extLst>
          </p:cNvPr>
          <p:cNvSpPr/>
          <p:nvPr/>
        </p:nvSpPr>
        <p:spPr>
          <a:xfrm flipV="1">
            <a:off x="2917767" y="406738"/>
            <a:ext cx="1164495" cy="45719"/>
          </a:xfrm>
          <a:custGeom>
            <a:avLst/>
            <a:gdLst>
              <a:gd name="connsiteX0" fmla="*/ 0 w 706170"/>
              <a:gd name="connsiteY0" fmla="*/ 27180 h 38037"/>
              <a:gd name="connsiteX1" fmla="*/ 244443 w 706170"/>
              <a:gd name="connsiteY1" fmla="*/ 20 h 38037"/>
              <a:gd name="connsiteX2" fmla="*/ 506994 w 706170"/>
              <a:gd name="connsiteY2" fmla="*/ 18127 h 38037"/>
              <a:gd name="connsiteX3" fmla="*/ 706170 w 706170"/>
              <a:gd name="connsiteY3" fmla="*/ 36234 h 38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6170" h="38037">
                <a:moveTo>
                  <a:pt x="0" y="27180"/>
                </a:moveTo>
                <a:cubicBezTo>
                  <a:pt x="92224" y="8736"/>
                  <a:pt x="109719" y="3566"/>
                  <a:pt x="244443" y="20"/>
                </a:cubicBezTo>
                <a:cubicBezTo>
                  <a:pt x="270179" y="-657"/>
                  <a:pt x="469883" y="15272"/>
                  <a:pt x="506994" y="18127"/>
                </a:cubicBezTo>
                <a:cubicBezTo>
                  <a:pt x="620410" y="46481"/>
                  <a:pt x="554536" y="36234"/>
                  <a:pt x="706170" y="36234"/>
                </a:cubicBezTo>
              </a:path>
            </a:pathLst>
          </a:custGeom>
          <a:noFill/>
          <a:ln w="50800" cap="rnd">
            <a:solidFill>
              <a:srgbClr val="FFC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44F7597-3DB7-46DD-912B-1E7634EAC8FA}"/>
              </a:ext>
            </a:extLst>
          </p:cNvPr>
          <p:cNvSpPr txBox="1"/>
          <p:nvPr/>
        </p:nvSpPr>
        <p:spPr>
          <a:xfrm>
            <a:off x="792584" y="805108"/>
            <a:ext cx="5955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Outlier </a:t>
            </a:r>
            <a:r>
              <a:rPr lang="en-US" altLang="ko-KR" sz="2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en-US" altLang="ko-KR" sz="2400" kern="0" dirty="0" err="1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lowerbound</a:t>
            </a:r>
            <a:r>
              <a:rPr lang="en-US" altLang="ko-KR" sz="2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</a:t>
            </a:r>
            <a:r>
              <a:rPr lang="en-US" altLang="ko-KR" sz="2400" kern="0" dirty="0" err="1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serum_insulin</a:t>
            </a:r>
            <a:r>
              <a:rPr lang="en-US" altLang="ko-KR" sz="2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)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951536" y="1353301"/>
            <a:ext cx="99547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인슐린 컬럼은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0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값이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374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건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존재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전체에서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약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48%)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형 당뇨병으로 추측되는 데이터는 총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138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건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전체에서 약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17%)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해당 데이터를 제외하고 나머지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0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값이면서 당뇨병이 아닌 사람들은 </a:t>
            </a:r>
            <a:r>
              <a:rPr lang="ko-KR" altLang="en-US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결측치라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취급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나이와 인슐린 생성과 관련</a:t>
            </a:r>
            <a:r>
              <a:rPr lang="en-US" altLang="ko-KR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en-US" altLang="ko-KR" sz="1000" dirty="0"/>
              <a:t>Steven J. Russell and C. Ronald Kahn, Endocrine regulation of ageing, Nature Reviews Molecular Cell Biology, 8 August 2007 (Published online)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 있으므로 앞선 방법과 유사하게 연령대별 중앙값을 도입해서 </a:t>
            </a:r>
            <a:r>
              <a:rPr lang="ko-KR" altLang="en-US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결측치를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채움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765" y="1179773"/>
            <a:ext cx="4091017" cy="104749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459" y="3586275"/>
            <a:ext cx="5345083" cy="306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03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B36505E0-3E72-4309-B403-477058E8DDAD}"/>
              </a:ext>
            </a:extLst>
          </p:cNvPr>
          <p:cNvGrpSpPr/>
          <p:nvPr/>
        </p:nvGrpSpPr>
        <p:grpSpPr>
          <a:xfrm>
            <a:off x="29791" y="343503"/>
            <a:ext cx="12176723" cy="6455591"/>
            <a:chOff x="29791" y="343503"/>
            <a:chExt cx="12176723" cy="6455591"/>
          </a:xfrm>
        </p:grpSpPr>
        <p:sp>
          <p:nvSpPr>
            <p:cNvPr id="119" name="직각 삼각형 118">
              <a:extLst>
                <a:ext uri="{FF2B5EF4-FFF2-40B4-BE49-F238E27FC236}">
                  <a16:creationId xmlns:a16="http://schemas.microsoft.com/office/drawing/2014/main" id="{9274F498-104D-46BC-8B74-F1F735FD060C}"/>
                </a:ext>
              </a:extLst>
            </p:cNvPr>
            <p:cNvSpPr/>
            <p:nvPr/>
          </p:nvSpPr>
          <p:spPr>
            <a:xfrm flipV="1">
              <a:off x="359795" y="6717993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" name="직각 삼각형 119">
              <a:extLst>
                <a:ext uri="{FF2B5EF4-FFF2-40B4-BE49-F238E27FC236}">
                  <a16:creationId xmlns:a16="http://schemas.microsoft.com/office/drawing/2014/main" id="{6BB77BBD-01BE-43B4-A67F-A462C320B279}"/>
                </a:ext>
              </a:extLst>
            </p:cNvPr>
            <p:cNvSpPr/>
            <p:nvPr/>
          </p:nvSpPr>
          <p:spPr>
            <a:xfrm flipH="1" flipV="1">
              <a:off x="7329716" y="6718385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FAF07C7-A4A2-48E8-95D8-46A0082E7CB7}"/>
                </a:ext>
              </a:extLst>
            </p:cNvPr>
            <p:cNvSpPr/>
            <p:nvPr/>
          </p:nvSpPr>
          <p:spPr>
            <a:xfrm>
              <a:off x="359795" y="544737"/>
              <a:ext cx="11501438" cy="6167437"/>
            </a:xfrm>
            <a:custGeom>
              <a:avLst/>
              <a:gdLst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025" h="6334125">
                  <a:moveTo>
                    <a:pt x="0" y="0"/>
                  </a:moveTo>
                  <a:cubicBezTo>
                    <a:pt x="3886200" y="76200"/>
                    <a:pt x="7753350" y="57150"/>
                    <a:pt x="11630025" y="0"/>
                  </a:cubicBezTo>
                  <a:cubicBezTo>
                    <a:pt x="11563350" y="2101850"/>
                    <a:pt x="11553825" y="4222750"/>
                    <a:pt x="11630025" y="6334125"/>
                  </a:cubicBezTo>
                  <a:cubicBezTo>
                    <a:pt x="7753350" y="6276975"/>
                    <a:pt x="3876675" y="6334125"/>
                    <a:pt x="0" y="6334125"/>
                  </a:cubicBezTo>
                  <a:cubicBezTo>
                    <a:pt x="47625" y="4251325"/>
                    <a:pt x="57150" y="2168525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DB22824-472C-4553-8D55-8CDCAEABBE14}"/>
                </a:ext>
              </a:extLst>
            </p:cNvPr>
            <p:cNvGrpSpPr/>
            <p:nvPr/>
          </p:nvGrpSpPr>
          <p:grpSpPr>
            <a:xfrm>
              <a:off x="29791" y="352636"/>
              <a:ext cx="1027342" cy="773126"/>
              <a:chOff x="15277" y="236524"/>
              <a:chExt cx="1027342" cy="77312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B06E99B-3AFC-4671-9717-000E7F4294D7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209DE6FB-8DF7-4A24-8512-F26609B66C1E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92910101-B1DD-456E-9D49-082F643A3C59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FBDE09A8-D55C-41E5-B88C-238C7959963B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F8848371-C3FF-4457-8B2D-5458042983F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9F4E179F-C048-41D5-8519-B09C65FD33BD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7866E619-8FC2-4949-B558-0922BEEDAFA4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F9A2CB96-D626-41B0-AA4C-CABD1BD03DA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4B10BDFD-2A3D-4D36-843A-0886B9FB5D5A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047AAD4E-BF93-456C-BD37-D9FCFA001ACC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01DE740C-C0AC-459A-B786-0BFEDFDE9A9E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CB93D76C-B88F-4024-B867-26F956883782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C043E1C0-AAF1-445B-B818-B3CE063149E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9F593020-ABE2-4681-BA33-CC1972FAF150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34AC4155-DBFB-40C0-891F-C7E48D5E7D88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EFCACA6C-07BC-4F68-940C-B767E4C1BF42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8FF7E18-103F-4081-888A-C40534D7482B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797889B-46A9-4672-9CE5-771E79A7F29B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F5F98107-4549-4BE9-BFD7-4FC0ECB034B2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965CC441-126B-45B3-A195-9362E43F40E3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0A1303E9-83F5-49FB-9D6A-D13FD0BAA358}"/>
                </a:ext>
              </a:extLst>
            </p:cNvPr>
            <p:cNvSpPr/>
            <p:nvPr/>
          </p:nvSpPr>
          <p:spPr>
            <a:xfrm>
              <a:off x="473869" y="1154433"/>
              <a:ext cx="26236" cy="61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36" h="895350">
                  <a:moveTo>
                    <a:pt x="0" y="0"/>
                  </a:moveTo>
                  <a:cubicBezTo>
                    <a:pt x="3175" y="161925"/>
                    <a:pt x="5208" y="323876"/>
                    <a:pt x="9525" y="485775"/>
                  </a:cubicBezTo>
                  <a:cubicBezTo>
                    <a:pt x="11558" y="562014"/>
                    <a:pt x="13803" y="638290"/>
                    <a:pt x="19050" y="714375"/>
                  </a:cubicBezTo>
                  <a:cubicBezTo>
                    <a:pt x="31688" y="897631"/>
                    <a:pt x="23812" y="713803"/>
                    <a:pt x="23812" y="89535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EE77865-8351-4836-9758-09DF0CE9B7F6}"/>
                </a:ext>
              </a:extLst>
            </p:cNvPr>
            <p:cNvSpPr/>
            <p:nvPr/>
          </p:nvSpPr>
          <p:spPr>
            <a:xfrm>
              <a:off x="507204" y="1013842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79730E8A-6537-4F29-857A-CCFC9D5168E0}"/>
                </a:ext>
              </a:extLst>
            </p:cNvPr>
            <p:cNvSpPr/>
            <p:nvPr/>
          </p:nvSpPr>
          <p:spPr>
            <a:xfrm>
              <a:off x="11700071" y="1057732"/>
              <a:ext cx="6420" cy="216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B39F0877-AD32-473C-B332-7B6D5DD702C5}"/>
                </a:ext>
              </a:extLst>
            </p:cNvPr>
            <p:cNvGrpSpPr/>
            <p:nvPr/>
          </p:nvGrpSpPr>
          <p:grpSpPr>
            <a:xfrm flipH="1">
              <a:off x="11179172" y="343503"/>
              <a:ext cx="1027342" cy="773126"/>
              <a:chOff x="15277" y="236524"/>
              <a:chExt cx="1027342" cy="773126"/>
            </a:xfrm>
          </p:grpSpPr>
          <p:sp>
            <p:nvSpPr>
              <p:cNvPr id="78" name="직사각형 20">
                <a:extLst>
                  <a:ext uri="{FF2B5EF4-FFF2-40B4-BE49-F238E27FC236}">
                    <a16:creationId xmlns:a16="http://schemas.microsoft.com/office/drawing/2014/main" id="{E91D55B7-ADB0-4E82-82E4-687BDAE5764E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DEEB9A11-404A-475B-962E-C1CAC9F29E11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67CA737A-35B4-4CF6-8A27-DC1FE533D82A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A8A2B94F-5F0E-4806-B81C-7C1158C30C83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DFC9EB87-A0E0-4019-814F-CBC9ADF684B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8FAC1CB5-5F60-4773-BEA7-FF4D07DB14FC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C91E233D-10A1-49C3-B392-D205678583F2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C8294D53-438E-47AE-9211-CC78051E287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9C599F4B-9871-4D2E-A0BB-271AC502B76E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D83B6985-07B6-4FF7-90AB-F46C79696874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710C303A-054D-4324-8755-CDD793F7F305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A2A0268F-E263-41CA-A74D-E4DCCC240799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ABE9680A-4D70-48A3-9901-6C7C92EC63D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A67A7B41-DA58-4C10-A59E-D01277223B8F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6ED63965-FC97-4019-9B4C-46C9EB5808C4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4EC66BA5-D5A9-488B-9994-44433E9AFEAE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579759EE-BC91-4F17-9F69-5700AAE63E17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4494FEE3-155C-4BD3-B69C-CB48DEFE419F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39236D1F-F213-4625-9BD4-451C330ABA86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8FAC953A-BF7F-44AA-B2D1-942817FDC724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0C9658B6-511F-4F35-BDE1-B13568E8B2C2}"/>
                </a:ext>
              </a:extLst>
            </p:cNvPr>
            <p:cNvSpPr/>
            <p:nvPr/>
          </p:nvSpPr>
          <p:spPr>
            <a:xfrm>
              <a:off x="11658629" y="992213"/>
              <a:ext cx="6420" cy="108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7CF0F1B4-7C15-4C36-91A6-502A5AFC63B4}"/>
                </a:ext>
              </a:extLst>
            </p:cNvPr>
            <p:cNvSpPr/>
            <p:nvPr/>
          </p:nvSpPr>
          <p:spPr>
            <a:xfrm>
              <a:off x="11211204" y="610192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20056654-515B-462D-A140-FDDD1E729F5B}"/>
                </a:ext>
              </a:extLst>
            </p:cNvPr>
            <p:cNvSpPr/>
            <p:nvPr/>
          </p:nvSpPr>
          <p:spPr>
            <a:xfrm>
              <a:off x="11183502" y="642077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6731BD47-CE26-4D3C-B357-B0A98EED522A}"/>
                </a:ext>
              </a:extLst>
            </p:cNvPr>
            <p:cNvSpPr/>
            <p:nvPr/>
          </p:nvSpPr>
          <p:spPr>
            <a:xfrm>
              <a:off x="11618400" y="953095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081C74B9-ECFD-47B2-BD45-3AA0686280CD}"/>
                </a:ext>
              </a:extLst>
            </p:cNvPr>
            <p:cNvSpPr/>
            <p:nvPr/>
          </p:nvSpPr>
          <p:spPr>
            <a:xfrm>
              <a:off x="466464" y="6400233"/>
              <a:ext cx="8677" cy="211061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98170E6E-3583-4366-AFB4-4D9AA180FD01}"/>
                </a:ext>
              </a:extLst>
            </p:cNvPr>
            <p:cNvSpPr/>
            <p:nvPr/>
          </p:nvSpPr>
          <p:spPr>
            <a:xfrm>
              <a:off x="497034" y="6575294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02E8E5C2-66A1-4F2E-81A3-284764224D24}"/>
                </a:ext>
              </a:extLst>
            </p:cNvPr>
            <p:cNvSpPr/>
            <p:nvPr/>
          </p:nvSpPr>
          <p:spPr>
            <a:xfrm>
              <a:off x="434596" y="6509487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8C9074CA-0202-48E8-9534-371F61657BB3}"/>
                </a:ext>
              </a:extLst>
            </p:cNvPr>
            <p:cNvSpPr/>
            <p:nvPr/>
          </p:nvSpPr>
          <p:spPr>
            <a:xfrm rot="5400000">
              <a:off x="1111687" y="418719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1CB8AE33-B40E-44FA-A2A9-7409B83AFBFD}"/>
                </a:ext>
              </a:extLst>
            </p:cNvPr>
            <p:cNvSpPr/>
            <p:nvPr/>
          </p:nvSpPr>
          <p:spPr>
            <a:xfrm>
              <a:off x="881289" y="652425"/>
              <a:ext cx="140494" cy="8993"/>
            </a:xfrm>
            <a:custGeom>
              <a:avLst/>
              <a:gdLst>
                <a:gd name="connsiteX0" fmla="*/ 0 w 140494"/>
                <a:gd name="connsiteY0" fmla="*/ 8993 h 8993"/>
                <a:gd name="connsiteX1" fmla="*/ 123825 w 140494"/>
                <a:gd name="connsiteY1" fmla="*/ 6612 h 8993"/>
                <a:gd name="connsiteX2" fmla="*/ 140494 w 140494"/>
                <a:gd name="connsiteY2" fmla="*/ 8993 h 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494" h="8993">
                  <a:moveTo>
                    <a:pt x="0" y="8993"/>
                  </a:moveTo>
                  <a:cubicBezTo>
                    <a:pt x="48256" y="-7090"/>
                    <a:pt x="14208" y="2476"/>
                    <a:pt x="123825" y="6612"/>
                  </a:cubicBezTo>
                  <a:cubicBezTo>
                    <a:pt x="129434" y="6824"/>
                    <a:pt x="140494" y="8993"/>
                    <a:pt x="140494" y="8993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E970333B-188C-4C0D-B613-C2E0006ABE3A}"/>
              </a:ext>
            </a:extLst>
          </p:cNvPr>
          <p:cNvSpPr txBox="1"/>
          <p:nvPr/>
        </p:nvSpPr>
        <p:spPr>
          <a:xfrm>
            <a:off x="1523783" y="-24511"/>
            <a:ext cx="9158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 smtClean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Data Mining - </a:t>
            </a:r>
            <a:r>
              <a:rPr lang="ko-KR" altLang="en-US" sz="2400" b="1" kern="0" dirty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데이터분석 </a:t>
            </a:r>
            <a:r>
              <a:rPr lang="ko-KR" altLang="en-US" sz="2400" b="1" kern="0" dirty="0" smtClean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중간발표</a:t>
            </a:r>
            <a:r>
              <a:rPr lang="en-US" altLang="ko-KR" sz="600" kern="0" dirty="0" smtClean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  </a:t>
            </a:r>
            <a:r>
              <a:rPr lang="en-US" altLang="ko-KR" sz="1200" kern="0" dirty="0" smtClean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(Pima Indian Diabetes)</a:t>
            </a:r>
            <a:endParaRPr lang="en-US" altLang="ko-KR" sz="3600" b="1" kern="0" dirty="0">
              <a:ln w="19050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7" name="자유형: 도형 136">
            <a:extLst>
              <a:ext uri="{FF2B5EF4-FFF2-40B4-BE49-F238E27FC236}">
                <a16:creationId xmlns:a16="http://schemas.microsoft.com/office/drawing/2014/main" id="{94C22E89-96A4-4BC4-9BCD-D57D666CE82E}"/>
              </a:ext>
            </a:extLst>
          </p:cNvPr>
          <p:cNvSpPr/>
          <p:nvPr/>
        </p:nvSpPr>
        <p:spPr>
          <a:xfrm flipV="1">
            <a:off x="2917767" y="406738"/>
            <a:ext cx="1164495" cy="45719"/>
          </a:xfrm>
          <a:custGeom>
            <a:avLst/>
            <a:gdLst>
              <a:gd name="connsiteX0" fmla="*/ 0 w 706170"/>
              <a:gd name="connsiteY0" fmla="*/ 27180 h 38037"/>
              <a:gd name="connsiteX1" fmla="*/ 244443 w 706170"/>
              <a:gd name="connsiteY1" fmla="*/ 20 h 38037"/>
              <a:gd name="connsiteX2" fmla="*/ 506994 w 706170"/>
              <a:gd name="connsiteY2" fmla="*/ 18127 h 38037"/>
              <a:gd name="connsiteX3" fmla="*/ 706170 w 706170"/>
              <a:gd name="connsiteY3" fmla="*/ 36234 h 38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6170" h="38037">
                <a:moveTo>
                  <a:pt x="0" y="27180"/>
                </a:moveTo>
                <a:cubicBezTo>
                  <a:pt x="92224" y="8736"/>
                  <a:pt x="109719" y="3566"/>
                  <a:pt x="244443" y="20"/>
                </a:cubicBezTo>
                <a:cubicBezTo>
                  <a:pt x="270179" y="-657"/>
                  <a:pt x="469883" y="15272"/>
                  <a:pt x="506994" y="18127"/>
                </a:cubicBezTo>
                <a:cubicBezTo>
                  <a:pt x="620410" y="46481"/>
                  <a:pt x="554536" y="36234"/>
                  <a:pt x="706170" y="36234"/>
                </a:cubicBezTo>
              </a:path>
            </a:pathLst>
          </a:custGeom>
          <a:noFill/>
          <a:ln w="50800" cap="rnd">
            <a:solidFill>
              <a:srgbClr val="FFC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44F7597-3DB7-46DD-912B-1E7634EAC8FA}"/>
              </a:ext>
            </a:extLst>
          </p:cNvPr>
          <p:cNvSpPr txBox="1"/>
          <p:nvPr/>
        </p:nvSpPr>
        <p:spPr>
          <a:xfrm>
            <a:off x="792584" y="805108"/>
            <a:ext cx="5955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Outlier – </a:t>
            </a:r>
            <a:r>
              <a:rPr lang="en-US" altLang="ko-KR" sz="2400" kern="0" dirty="0" err="1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lowerbound</a:t>
            </a:r>
            <a:r>
              <a:rPr lang="en-US" altLang="ko-KR" sz="2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</a:t>
            </a:r>
            <a:r>
              <a:rPr lang="en-US" altLang="ko-KR" sz="2400" kern="0" dirty="0" err="1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serum_insulin</a:t>
            </a:r>
            <a:r>
              <a:rPr lang="en-US" altLang="ko-KR" sz="2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)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951536" y="1353301"/>
            <a:ext cx="9954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70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대가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명이고 당뇨병 환자라 대체할 값 존재하지 않는다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324" y="1809162"/>
            <a:ext cx="8024007" cy="2631354"/>
          </a:xfrm>
          <a:prstGeom prst="rect">
            <a:avLst/>
          </a:prstGeom>
        </p:spPr>
      </p:pic>
      <p:sp>
        <p:nvSpPr>
          <p:cNvPr id="99" name="TextBox 98"/>
          <p:cNvSpPr txBox="1"/>
          <p:nvPr/>
        </p:nvSpPr>
        <p:spPr>
          <a:xfrm>
            <a:off x="954307" y="4581402"/>
            <a:ext cx="9954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비슷한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80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대 환자 데이터로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Nan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값 치환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14" y="4950734"/>
            <a:ext cx="6890405" cy="144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60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B36505E0-3E72-4309-B403-477058E8DDAD}"/>
              </a:ext>
            </a:extLst>
          </p:cNvPr>
          <p:cNvGrpSpPr/>
          <p:nvPr/>
        </p:nvGrpSpPr>
        <p:grpSpPr>
          <a:xfrm>
            <a:off x="29791" y="343503"/>
            <a:ext cx="12176723" cy="6455591"/>
            <a:chOff x="29791" y="343503"/>
            <a:chExt cx="12176723" cy="6455591"/>
          </a:xfrm>
        </p:grpSpPr>
        <p:sp>
          <p:nvSpPr>
            <p:cNvPr id="119" name="직각 삼각형 118">
              <a:extLst>
                <a:ext uri="{FF2B5EF4-FFF2-40B4-BE49-F238E27FC236}">
                  <a16:creationId xmlns:a16="http://schemas.microsoft.com/office/drawing/2014/main" id="{9274F498-104D-46BC-8B74-F1F735FD060C}"/>
                </a:ext>
              </a:extLst>
            </p:cNvPr>
            <p:cNvSpPr/>
            <p:nvPr/>
          </p:nvSpPr>
          <p:spPr>
            <a:xfrm flipV="1">
              <a:off x="359795" y="6717993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" name="직각 삼각형 119">
              <a:extLst>
                <a:ext uri="{FF2B5EF4-FFF2-40B4-BE49-F238E27FC236}">
                  <a16:creationId xmlns:a16="http://schemas.microsoft.com/office/drawing/2014/main" id="{6BB77BBD-01BE-43B4-A67F-A462C320B279}"/>
                </a:ext>
              </a:extLst>
            </p:cNvPr>
            <p:cNvSpPr/>
            <p:nvPr/>
          </p:nvSpPr>
          <p:spPr>
            <a:xfrm flipH="1" flipV="1">
              <a:off x="7329716" y="6718385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FAF07C7-A4A2-48E8-95D8-46A0082E7CB7}"/>
                </a:ext>
              </a:extLst>
            </p:cNvPr>
            <p:cNvSpPr/>
            <p:nvPr/>
          </p:nvSpPr>
          <p:spPr>
            <a:xfrm>
              <a:off x="359795" y="544737"/>
              <a:ext cx="11501438" cy="6167437"/>
            </a:xfrm>
            <a:custGeom>
              <a:avLst/>
              <a:gdLst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025" h="6334125">
                  <a:moveTo>
                    <a:pt x="0" y="0"/>
                  </a:moveTo>
                  <a:cubicBezTo>
                    <a:pt x="3886200" y="76200"/>
                    <a:pt x="7753350" y="57150"/>
                    <a:pt x="11630025" y="0"/>
                  </a:cubicBezTo>
                  <a:cubicBezTo>
                    <a:pt x="11563350" y="2101850"/>
                    <a:pt x="11553825" y="4222750"/>
                    <a:pt x="11630025" y="6334125"/>
                  </a:cubicBezTo>
                  <a:cubicBezTo>
                    <a:pt x="7753350" y="6276975"/>
                    <a:pt x="3876675" y="6334125"/>
                    <a:pt x="0" y="6334125"/>
                  </a:cubicBezTo>
                  <a:cubicBezTo>
                    <a:pt x="47625" y="4251325"/>
                    <a:pt x="57150" y="2168525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DB22824-472C-4553-8D55-8CDCAEABBE14}"/>
                </a:ext>
              </a:extLst>
            </p:cNvPr>
            <p:cNvGrpSpPr/>
            <p:nvPr/>
          </p:nvGrpSpPr>
          <p:grpSpPr>
            <a:xfrm>
              <a:off x="29791" y="352636"/>
              <a:ext cx="1027342" cy="773126"/>
              <a:chOff x="15277" y="236524"/>
              <a:chExt cx="1027342" cy="77312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B06E99B-3AFC-4671-9717-000E7F4294D7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209DE6FB-8DF7-4A24-8512-F26609B66C1E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92910101-B1DD-456E-9D49-082F643A3C59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FBDE09A8-D55C-41E5-B88C-238C7959963B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F8848371-C3FF-4457-8B2D-5458042983F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9F4E179F-C048-41D5-8519-B09C65FD33BD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7866E619-8FC2-4949-B558-0922BEEDAFA4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F9A2CB96-D626-41B0-AA4C-CABD1BD03DA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4B10BDFD-2A3D-4D36-843A-0886B9FB5D5A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047AAD4E-BF93-456C-BD37-D9FCFA001ACC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01DE740C-C0AC-459A-B786-0BFEDFDE9A9E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CB93D76C-B88F-4024-B867-26F956883782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C043E1C0-AAF1-445B-B818-B3CE063149E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9F593020-ABE2-4681-BA33-CC1972FAF150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34AC4155-DBFB-40C0-891F-C7E48D5E7D88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EFCACA6C-07BC-4F68-940C-B767E4C1BF42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8FF7E18-103F-4081-888A-C40534D7482B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797889B-46A9-4672-9CE5-771E79A7F29B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F5F98107-4549-4BE9-BFD7-4FC0ECB034B2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965CC441-126B-45B3-A195-9362E43F40E3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0A1303E9-83F5-49FB-9D6A-D13FD0BAA358}"/>
                </a:ext>
              </a:extLst>
            </p:cNvPr>
            <p:cNvSpPr/>
            <p:nvPr/>
          </p:nvSpPr>
          <p:spPr>
            <a:xfrm>
              <a:off x="473869" y="1154433"/>
              <a:ext cx="26236" cy="61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36" h="895350">
                  <a:moveTo>
                    <a:pt x="0" y="0"/>
                  </a:moveTo>
                  <a:cubicBezTo>
                    <a:pt x="3175" y="161925"/>
                    <a:pt x="5208" y="323876"/>
                    <a:pt x="9525" y="485775"/>
                  </a:cubicBezTo>
                  <a:cubicBezTo>
                    <a:pt x="11558" y="562014"/>
                    <a:pt x="13803" y="638290"/>
                    <a:pt x="19050" y="714375"/>
                  </a:cubicBezTo>
                  <a:cubicBezTo>
                    <a:pt x="31688" y="897631"/>
                    <a:pt x="23812" y="713803"/>
                    <a:pt x="23812" y="89535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EE77865-8351-4836-9758-09DF0CE9B7F6}"/>
                </a:ext>
              </a:extLst>
            </p:cNvPr>
            <p:cNvSpPr/>
            <p:nvPr/>
          </p:nvSpPr>
          <p:spPr>
            <a:xfrm>
              <a:off x="507204" y="1013842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79730E8A-6537-4F29-857A-CCFC9D5168E0}"/>
                </a:ext>
              </a:extLst>
            </p:cNvPr>
            <p:cNvSpPr/>
            <p:nvPr/>
          </p:nvSpPr>
          <p:spPr>
            <a:xfrm>
              <a:off x="11700071" y="1057732"/>
              <a:ext cx="6420" cy="216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B39F0877-AD32-473C-B332-7B6D5DD702C5}"/>
                </a:ext>
              </a:extLst>
            </p:cNvPr>
            <p:cNvGrpSpPr/>
            <p:nvPr/>
          </p:nvGrpSpPr>
          <p:grpSpPr>
            <a:xfrm flipH="1">
              <a:off x="11179172" y="343503"/>
              <a:ext cx="1027342" cy="773126"/>
              <a:chOff x="15277" y="236524"/>
              <a:chExt cx="1027342" cy="773126"/>
            </a:xfrm>
          </p:grpSpPr>
          <p:sp>
            <p:nvSpPr>
              <p:cNvPr id="78" name="직사각형 20">
                <a:extLst>
                  <a:ext uri="{FF2B5EF4-FFF2-40B4-BE49-F238E27FC236}">
                    <a16:creationId xmlns:a16="http://schemas.microsoft.com/office/drawing/2014/main" id="{E91D55B7-ADB0-4E82-82E4-687BDAE5764E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DEEB9A11-404A-475B-962E-C1CAC9F29E11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67CA737A-35B4-4CF6-8A27-DC1FE533D82A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A8A2B94F-5F0E-4806-B81C-7C1158C30C83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DFC9EB87-A0E0-4019-814F-CBC9ADF684B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8FAC1CB5-5F60-4773-BEA7-FF4D07DB14FC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C91E233D-10A1-49C3-B392-D205678583F2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C8294D53-438E-47AE-9211-CC78051E287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9C599F4B-9871-4D2E-A0BB-271AC502B76E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D83B6985-07B6-4FF7-90AB-F46C79696874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710C303A-054D-4324-8755-CDD793F7F305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A2A0268F-E263-41CA-A74D-E4DCCC240799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ABE9680A-4D70-48A3-9901-6C7C92EC63D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A67A7B41-DA58-4C10-A59E-D01277223B8F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6ED63965-FC97-4019-9B4C-46C9EB5808C4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4EC66BA5-D5A9-488B-9994-44433E9AFEAE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579759EE-BC91-4F17-9F69-5700AAE63E17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4494FEE3-155C-4BD3-B69C-CB48DEFE419F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39236D1F-F213-4625-9BD4-451C330ABA86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8FAC953A-BF7F-44AA-B2D1-942817FDC724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0C9658B6-511F-4F35-BDE1-B13568E8B2C2}"/>
                </a:ext>
              </a:extLst>
            </p:cNvPr>
            <p:cNvSpPr/>
            <p:nvPr/>
          </p:nvSpPr>
          <p:spPr>
            <a:xfrm>
              <a:off x="11658629" y="992213"/>
              <a:ext cx="6420" cy="108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7CF0F1B4-7C15-4C36-91A6-502A5AFC63B4}"/>
                </a:ext>
              </a:extLst>
            </p:cNvPr>
            <p:cNvSpPr/>
            <p:nvPr/>
          </p:nvSpPr>
          <p:spPr>
            <a:xfrm>
              <a:off x="11211204" y="610192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20056654-515B-462D-A140-FDDD1E729F5B}"/>
                </a:ext>
              </a:extLst>
            </p:cNvPr>
            <p:cNvSpPr/>
            <p:nvPr/>
          </p:nvSpPr>
          <p:spPr>
            <a:xfrm>
              <a:off x="11183502" y="642077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6731BD47-CE26-4D3C-B357-B0A98EED522A}"/>
                </a:ext>
              </a:extLst>
            </p:cNvPr>
            <p:cNvSpPr/>
            <p:nvPr/>
          </p:nvSpPr>
          <p:spPr>
            <a:xfrm>
              <a:off x="11618400" y="953095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081C74B9-ECFD-47B2-BD45-3AA0686280CD}"/>
                </a:ext>
              </a:extLst>
            </p:cNvPr>
            <p:cNvSpPr/>
            <p:nvPr/>
          </p:nvSpPr>
          <p:spPr>
            <a:xfrm>
              <a:off x="466464" y="6400233"/>
              <a:ext cx="8677" cy="211061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98170E6E-3583-4366-AFB4-4D9AA180FD01}"/>
                </a:ext>
              </a:extLst>
            </p:cNvPr>
            <p:cNvSpPr/>
            <p:nvPr/>
          </p:nvSpPr>
          <p:spPr>
            <a:xfrm>
              <a:off x="497034" y="6575294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02E8E5C2-66A1-4F2E-81A3-284764224D24}"/>
                </a:ext>
              </a:extLst>
            </p:cNvPr>
            <p:cNvSpPr/>
            <p:nvPr/>
          </p:nvSpPr>
          <p:spPr>
            <a:xfrm>
              <a:off x="434596" y="6509487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8C9074CA-0202-48E8-9534-371F61657BB3}"/>
                </a:ext>
              </a:extLst>
            </p:cNvPr>
            <p:cNvSpPr/>
            <p:nvPr/>
          </p:nvSpPr>
          <p:spPr>
            <a:xfrm rot="5400000">
              <a:off x="1111687" y="418719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1CB8AE33-B40E-44FA-A2A9-7409B83AFBFD}"/>
                </a:ext>
              </a:extLst>
            </p:cNvPr>
            <p:cNvSpPr/>
            <p:nvPr/>
          </p:nvSpPr>
          <p:spPr>
            <a:xfrm>
              <a:off x="881289" y="652425"/>
              <a:ext cx="140494" cy="8993"/>
            </a:xfrm>
            <a:custGeom>
              <a:avLst/>
              <a:gdLst>
                <a:gd name="connsiteX0" fmla="*/ 0 w 140494"/>
                <a:gd name="connsiteY0" fmla="*/ 8993 h 8993"/>
                <a:gd name="connsiteX1" fmla="*/ 123825 w 140494"/>
                <a:gd name="connsiteY1" fmla="*/ 6612 h 8993"/>
                <a:gd name="connsiteX2" fmla="*/ 140494 w 140494"/>
                <a:gd name="connsiteY2" fmla="*/ 8993 h 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494" h="8993">
                  <a:moveTo>
                    <a:pt x="0" y="8993"/>
                  </a:moveTo>
                  <a:cubicBezTo>
                    <a:pt x="48256" y="-7090"/>
                    <a:pt x="14208" y="2476"/>
                    <a:pt x="123825" y="6612"/>
                  </a:cubicBezTo>
                  <a:cubicBezTo>
                    <a:pt x="129434" y="6824"/>
                    <a:pt x="140494" y="8993"/>
                    <a:pt x="140494" y="8993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E970333B-188C-4C0D-B613-C2E0006ABE3A}"/>
              </a:ext>
            </a:extLst>
          </p:cNvPr>
          <p:cNvSpPr txBox="1"/>
          <p:nvPr/>
        </p:nvSpPr>
        <p:spPr>
          <a:xfrm>
            <a:off x="1523783" y="-24511"/>
            <a:ext cx="9158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 smtClean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Data Mining - </a:t>
            </a:r>
            <a:r>
              <a:rPr lang="ko-KR" altLang="en-US" sz="2400" b="1" kern="0" dirty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데이터분석 </a:t>
            </a:r>
            <a:r>
              <a:rPr lang="ko-KR" altLang="en-US" sz="2400" b="1" kern="0" dirty="0" smtClean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중간발표</a:t>
            </a:r>
            <a:r>
              <a:rPr lang="en-US" altLang="ko-KR" sz="600" kern="0" dirty="0" smtClean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  </a:t>
            </a:r>
            <a:r>
              <a:rPr lang="en-US" altLang="ko-KR" sz="1200" kern="0" dirty="0" smtClean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(Pima Indian Diabetes)</a:t>
            </a:r>
            <a:endParaRPr lang="en-US" altLang="ko-KR" sz="3600" b="1" kern="0" dirty="0">
              <a:ln w="19050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7" name="자유형: 도형 136">
            <a:extLst>
              <a:ext uri="{FF2B5EF4-FFF2-40B4-BE49-F238E27FC236}">
                <a16:creationId xmlns:a16="http://schemas.microsoft.com/office/drawing/2014/main" id="{94C22E89-96A4-4BC4-9BCD-D57D666CE82E}"/>
              </a:ext>
            </a:extLst>
          </p:cNvPr>
          <p:cNvSpPr/>
          <p:nvPr/>
        </p:nvSpPr>
        <p:spPr>
          <a:xfrm flipV="1">
            <a:off x="2917767" y="406738"/>
            <a:ext cx="1164495" cy="45719"/>
          </a:xfrm>
          <a:custGeom>
            <a:avLst/>
            <a:gdLst>
              <a:gd name="connsiteX0" fmla="*/ 0 w 706170"/>
              <a:gd name="connsiteY0" fmla="*/ 27180 h 38037"/>
              <a:gd name="connsiteX1" fmla="*/ 244443 w 706170"/>
              <a:gd name="connsiteY1" fmla="*/ 20 h 38037"/>
              <a:gd name="connsiteX2" fmla="*/ 506994 w 706170"/>
              <a:gd name="connsiteY2" fmla="*/ 18127 h 38037"/>
              <a:gd name="connsiteX3" fmla="*/ 706170 w 706170"/>
              <a:gd name="connsiteY3" fmla="*/ 36234 h 38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6170" h="38037">
                <a:moveTo>
                  <a:pt x="0" y="27180"/>
                </a:moveTo>
                <a:cubicBezTo>
                  <a:pt x="92224" y="8736"/>
                  <a:pt x="109719" y="3566"/>
                  <a:pt x="244443" y="20"/>
                </a:cubicBezTo>
                <a:cubicBezTo>
                  <a:pt x="270179" y="-657"/>
                  <a:pt x="469883" y="15272"/>
                  <a:pt x="506994" y="18127"/>
                </a:cubicBezTo>
                <a:cubicBezTo>
                  <a:pt x="620410" y="46481"/>
                  <a:pt x="554536" y="36234"/>
                  <a:pt x="706170" y="36234"/>
                </a:cubicBezTo>
              </a:path>
            </a:pathLst>
          </a:custGeom>
          <a:noFill/>
          <a:ln w="50800" cap="rnd">
            <a:solidFill>
              <a:srgbClr val="FFC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44F7597-3DB7-46DD-912B-1E7634EAC8FA}"/>
              </a:ext>
            </a:extLst>
          </p:cNvPr>
          <p:cNvSpPr txBox="1"/>
          <p:nvPr/>
        </p:nvSpPr>
        <p:spPr>
          <a:xfrm>
            <a:off x="792584" y="805108"/>
            <a:ext cx="8196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Outlier – </a:t>
            </a:r>
            <a:r>
              <a:rPr lang="en-US" altLang="ko-KR" sz="2400" kern="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lowerbound</a:t>
            </a:r>
            <a:r>
              <a:rPr lang="en-US" altLang="ko-KR" sz="24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</a:t>
            </a:r>
            <a:r>
              <a:rPr lang="en-US" altLang="ko-KR" sz="2400" kern="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Triceps_skin_fold_thickness</a:t>
            </a:r>
            <a:r>
              <a:rPr lang="en-US" altLang="ko-KR" sz="24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)</a:t>
            </a:r>
            <a:endParaRPr lang="en-US" altLang="ko-KR" sz="2400" kern="0" dirty="0"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951536" y="1353301"/>
            <a:ext cx="9954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팔뚝살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두께는 비만과 관련 있다고 생각하여 </a:t>
            </a:r>
            <a:r>
              <a:rPr lang="en-US" altLang="ko-KR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skinthickness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가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0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인 값을 제외하고 </a:t>
            </a:r>
            <a:r>
              <a:rPr lang="en-US" altLang="ko-KR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skinthickness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와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BMI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간의 회귀 곡선을 그렸다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44" y="1923201"/>
            <a:ext cx="4486667" cy="4486667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5789339" y="2107215"/>
            <a:ext cx="51169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그래프 결과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상당히 안정적인 회귀 곡선이 나왔다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따라서 해당 회귀 곡선을 이용해 </a:t>
            </a:r>
            <a:r>
              <a:rPr lang="en-US" altLang="ko-KR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SkinThickness</a:t>
            </a:r>
            <a:r>
              <a:rPr lang="ko-KR" altLang="en-US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결측치를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채움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842" y="3285391"/>
            <a:ext cx="3653760" cy="31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0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B36505E0-3E72-4309-B403-477058E8DDAD}"/>
              </a:ext>
            </a:extLst>
          </p:cNvPr>
          <p:cNvGrpSpPr/>
          <p:nvPr/>
        </p:nvGrpSpPr>
        <p:grpSpPr>
          <a:xfrm>
            <a:off x="29791" y="343503"/>
            <a:ext cx="12176723" cy="6455591"/>
            <a:chOff x="29791" y="343503"/>
            <a:chExt cx="12176723" cy="6455591"/>
          </a:xfrm>
        </p:grpSpPr>
        <p:sp>
          <p:nvSpPr>
            <p:cNvPr id="119" name="직각 삼각형 118">
              <a:extLst>
                <a:ext uri="{FF2B5EF4-FFF2-40B4-BE49-F238E27FC236}">
                  <a16:creationId xmlns:a16="http://schemas.microsoft.com/office/drawing/2014/main" id="{9274F498-104D-46BC-8B74-F1F735FD060C}"/>
                </a:ext>
              </a:extLst>
            </p:cNvPr>
            <p:cNvSpPr/>
            <p:nvPr/>
          </p:nvSpPr>
          <p:spPr>
            <a:xfrm flipV="1">
              <a:off x="359795" y="6717993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" name="직각 삼각형 119">
              <a:extLst>
                <a:ext uri="{FF2B5EF4-FFF2-40B4-BE49-F238E27FC236}">
                  <a16:creationId xmlns:a16="http://schemas.microsoft.com/office/drawing/2014/main" id="{6BB77BBD-01BE-43B4-A67F-A462C320B279}"/>
                </a:ext>
              </a:extLst>
            </p:cNvPr>
            <p:cNvSpPr/>
            <p:nvPr/>
          </p:nvSpPr>
          <p:spPr>
            <a:xfrm flipH="1" flipV="1">
              <a:off x="7329716" y="6718385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FAF07C7-A4A2-48E8-95D8-46A0082E7CB7}"/>
                </a:ext>
              </a:extLst>
            </p:cNvPr>
            <p:cNvSpPr/>
            <p:nvPr/>
          </p:nvSpPr>
          <p:spPr>
            <a:xfrm>
              <a:off x="359795" y="544737"/>
              <a:ext cx="11501438" cy="6167437"/>
            </a:xfrm>
            <a:custGeom>
              <a:avLst/>
              <a:gdLst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025" h="6334125">
                  <a:moveTo>
                    <a:pt x="0" y="0"/>
                  </a:moveTo>
                  <a:cubicBezTo>
                    <a:pt x="3886200" y="76200"/>
                    <a:pt x="7753350" y="57150"/>
                    <a:pt x="11630025" y="0"/>
                  </a:cubicBezTo>
                  <a:cubicBezTo>
                    <a:pt x="11563350" y="2101850"/>
                    <a:pt x="11553825" y="4222750"/>
                    <a:pt x="11630025" y="6334125"/>
                  </a:cubicBezTo>
                  <a:cubicBezTo>
                    <a:pt x="7753350" y="6276975"/>
                    <a:pt x="3876675" y="6334125"/>
                    <a:pt x="0" y="6334125"/>
                  </a:cubicBezTo>
                  <a:cubicBezTo>
                    <a:pt x="47625" y="4251325"/>
                    <a:pt x="57150" y="2168525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DB22824-472C-4553-8D55-8CDCAEABBE14}"/>
                </a:ext>
              </a:extLst>
            </p:cNvPr>
            <p:cNvGrpSpPr/>
            <p:nvPr/>
          </p:nvGrpSpPr>
          <p:grpSpPr>
            <a:xfrm>
              <a:off x="29791" y="352636"/>
              <a:ext cx="1027342" cy="773126"/>
              <a:chOff x="15277" y="236524"/>
              <a:chExt cx="1027342" cy="77312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B06E99B-3AFC-4671-9717-000E7F4294D7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209DE6FB-8DF7-4A24-8512-F26609B66C1E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92910101-B1DD-456E-9D49-082F643A3C59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FBDE09A8-D55C-41E5-B88C-238C7959963B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F8848371-C3FF-4457-8B2D-5458042983F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9F4E179F-C048-41D5-8519-B09C65FD33BD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7866E619-8FC2-4949-B558-0922BEEDAFA4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F9A2CB96-D626-41B0-AA4C-CABD1BD03DA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4B10BDFD-2A3D-4D36-843A-0886B9FB5D5A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047AAD4E-BF93-456C-BD37-D9FCFA001ACC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01DE740C-C0AC-459A-B786-0BFEDFDE9A9E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CB93D76C-B88F-4024-B867-26F956883782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C043E1C0-AAF1-445B-B818-B3CE063149E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9F593020-ABE2-4681-BA33-CC1972FAF150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34AC4155-DBFB-40C0-891F-C7E48D5E7D88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EFCACA6C-07BC-4F68-940C-B767E4C1BF42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8FF7E18-103F-4081-888A-C40534D7482B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797889B-46A9-4672-9CE5-771E79A7F29B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F5F98107-4549-4BE9-BFD7-4FC0ECB034B2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965CC441-126B-45B3-A195-9362E43F40E3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0A1303E9-83F5-49FB-9D6A-D13FD0BAA358}"/>
                </a:ext>
              </a:extLst>
            </p:cNvPr>
            <p:cNvSpPr/>
            <p:nvPr/>
          </p:nvSpPr>
          <p:spPr>
            <a:xfrm>
              <a:off x="473869" y="1154433"/>
              <a:ext cx="26236" cy="61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36" h="895350">
                  <a:moveTo>
                    <a:pt x="0" y="0"/>
                  </a:moveTo>
                  <a:cubicBezTo>
                    <a:pt x="3175" y="161925"/>
                    <a:pt x="5208" y="323876"/>
                    <a:pt x="9525" y="485775"/>
                  </a:cubicBezTo>
                  <a:cubicBezTo>
                    <a:pt x="11558" y="562014"/>
                    <a:pt x="13803" y="638290"/>
                    <a:pt x="19050" y="714375"/>
                  </a:cubicBezTo>
                  <a:cubicBezTo>
                    <a:pt x="31688" y="897631"/>
                    <a:pt x="23812" y="713803"/>
                    <a:pt x="23812" y="89535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EE77865-8351-4836-9758-09DF0CE9B7F6}"/>
                </a:ext>
              </a:extLst>
            </p:cNvPr>
            <p:cNvSpPr/>
            <p:nvPr/>
          </p:nvSpPr>
          <p:spPr>
            <a:xfrm>
              <a:off x="507204" y="1013842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79730E8A-6537-4F29-857A-CCFC9D5168E0}"/>
                </a:ext>
              </a:extLst>
            </p:cNvPr>
            <p:cNvSpPr/>
            <p:nvPr/>
          </p:nvSpPr>
          <p:spPr>
            <a:xfrm>
              <a:off x="11700071" y="1057732"/>
              <a:ext cx="6420" cy="216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B39F0877-AD32-473C-B332-7B6D5DD702C5}"/>
                </a:ext>
              </a:extLst>
            </p:cNvPr>
            <p:cNvGrpSpPr/>
            <p:nvPr/>
          </p:nvGrpSpPr>
          <p:grpSpPr>
            <a:xfrm flipH="1">
              <a:off x="11179172" y="343503"/>
              <a:ext cx="1027342" cy="773126"/>
              <a:chOff x="15277" y="236524"/>
              <a:chExt cx="1027342" cy="773126"/>
            </a:xfrm>
          </p:grpSpPr>
          <p:sp>
            <p:nvSpPr>
              <p:cNvPr id="78" name="직사각형 20">
                <a:extLst>
                  <a:ext uri="{FF2B5EF4-FFF2-40B4-BE49-F238E27FC236}">
                    <a16:creationId xmlns:a16="http://schemas.microsoft.com/office/drawing/2014/main" id="{E91D55B7-ADB0-4E82-82E4-687BDAE5764E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DEEB9A11-404A-475B-962E-C1CAC9F29E11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67CA737A-35B4-4CF6-8A27-DC1FE533D82A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A8A2B94F-5F0E-4806-B81C-7C1158C30C83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DFC9EB87-A0E0-4019-814F-CBC9ADF684B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8FAC1CB5-5F60-4773-BEA7-FF4D07DB14FC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C91E233D-10A1-49C3-B392-D205678583F2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C8294D53-438E-47AE-9211-CC78051E287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9C599F4B-9871-4D2E-A0BB-271AC502B76E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D83B6985-07B6-4FF7-90AB-F46C79696874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710C303A-054D-4324-8755-CDD793F7F305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A2A0268F-E263-41CA-A74D-E4DCCC240799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ABE9680A-4D70-48A3-9901-6C7C92EC63D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A67A7B41-DA58-4C10-A59E-D01277223B8F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6ED63965-FC97-4019-9B4C-46C9EB5808C4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4EC66BA5-D5A9-488B-9994-44433E9AFEAE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579759EE-BC91-4F17-9F69-5700AAE63E17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4494FEE3-155C-4BD3-B69C-CB48DEFE419F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39236D1F-F213-4625-9BD4-451C330ABA86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8FAC953A-BF7F-44AA-B2D1-942817FDC724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0C9658B6-511F-4F35-BDE1-B13568E8B2C2}"/>
                </a:ext>
              </a:extLst>
            </p:cNvPr>
            <p:cNvSpPr/>
            <p:nvPr/>
          </p:nvSpPr>
          <p:spPr>
            <a:xfrm>
              <a:off x="11658629" y="992213"/>
              <a:ext cx="6420" cy="108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7CF0F1B4-7C15-4C36-91A6-502A5AFC63B4}"/>
                </a:ext>
              </a:extLst>
            </p:cNvPr>
            <p:cNvSpPr/>
            <p:nvPr/>
          </p:nvSpPr>
          <p:spPr>
            <a:xfrm>
              <a:off x="11211204" y="610192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20056654-515B-462D-A140-FDDD1E729F5B}"/>
                </a:ext>
              </a:extLst>
            </p:cNvPr>
            <p:cNvSpPr/>
            <p:nvPr/>
          </p:nvSpPr>
          <p:spPr>
            <a:xfrm>
              <a:off x="11183502" y="642077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6731BD47-CE26-4D3C-B357-B0A98EED522A}"/>
                </a:ext>
              </a:extLst>
            </p:cNvPr>
            <p:cNvSpPr/>
            <p:nvPr/>
          </p:nvSpPr>
          <p:spPr>
            <a:xfrm>
              <a:off x="11618400" y="953095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081C74B9-ECFD-47B2-BD45-3AA0686280CD}"/>
                </a:ext>
              </a:extLst>
            </p:cNvPr>
            <p:cNvSpPr/>
            <p:nvPr/>
          </p:nvSpPr>
          <p:spPr>
            <a:xfrm>
              <a:off x="466464" y="6400233"/>
              <a:ext cx="8677" cy="211061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98170E6E-3583-4366-AFB4-4D9AA180FD01}"/>
                </a:ext>
              </a:extLst>
            </p:cNvPr>
            <p:cNvSpPr/>
            <p:nvPr/>
          </p:nvSpPr>
          <p:spPr>
            <a:xfrm>
              <a:off x="497034" y="6575294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02E8E5C2-66A1-4F2E-81A3-284764224D24}"/>
                </a:ext>
              </a:extLst>
            </p:cNvPr>
            <p:cNvSpPr/>
            <p:nvPr/>
          </p:nvSpPr>
          <p:spPr>
            <a:xfrm>
              <a:off x="434596" y="6509487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8C9074CA-0202-48E8-9534-371F61657BB3}"/>
                </a:ext>
              </a:extLst>
            </p:cNvPr>
            <p:cNvSpPr/>
            <p:nvPr/>
          </p:nvSpPr>
          <p:spPr>
            <a:xfrm rot="5400000">
              <a:off x="1111687" y="418719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1CB8AE33-B40E-44FA-A2A9-7409B83AFBFD}"/>
                </a:ext>
              </a:extLst>
            </p:cNvPr>
            <p:cNvSpPr/>
            <p:nvPr/>
          </p:nvSpPr>
          <p:spPr>
            <a:xfrm>
              <a:off x="881289" y="652425"/>
              <a:ext cx="140494" cy="8993"/>
            </a:xfrm>
            <a:custGeom>
              <a:avLst/>
              <a:gdLst>
                <a:gd name="connsiteX0" fmla="*/ 0 w 140494"/>
                <a:gd name="connsiteY0" fmla="*/ 8993 h 8993"/>
                <a:gd name="connsiteX1" fmla="*/ 123825 w 140494"/>
                <a:gd name="connsiteY1" fmla="*/ 6612 h 8993"/>
                <a:gd name="connsiteX2" fmla="*/ 140494 w 140494"/>
                <a:gd name="connsiteY2" fmla="*/ 8993 h 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494" h="8993">
                  <a:moveTo>
                    <a:pt x="0" y="8993"/>
                  </a:moveTo>
                  <a:cubicBezTo>
                    <a:pt x="48256" y="-7090"/>
                    <a:pt x="14208" y="2476"/>
                    <a:pt x="123825" y="6612"/>
                  </a:cubicBezTo>
                  <a:cubicBezTo>
                    <a:pt x="129434" y="6824"/>
                    <a:pt x="140494" y="8993"/>
                    <a:pt x="140494" y="8993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E970333B-188C-4C0D-B613-C2E0006ABE3A}"/>
              </a:ext>
            </a:extLst>
          </p:cNvPr>
          <p:cNvSpPr txBox="1"/>
          <p:nvPr/>
        </p:nvSpPr>
        <p:spPr>
          <a:xfrm>
            <a:off x="1523783" y="-24511"/>
            <a:ext cx="9158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 smtClean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Data Mining - </a:t>
            </a:r>
            <a:r>
              <a:rPr lang="ko-KR" altLang="en-US" sz="2400" b="1" kern="0" dirty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데이터분석 </a:t>
            </a:r>
            <a:r>
              <a:rPr lang="ko-KR" altLang="en-US" sz="2400" b="1" kern="0" dirty="0" smtClean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중간발표</a:t>
            </a:r>
            <a:r>
              <a:rPr lang="en-US" altLang="ko-KR" sz="600" kern="0" dirty="0" smtClean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  </a:t>
            </a:r>
            <a:r>
              <a:rPr lang="en-US" altLang="ko-KR" sz="1200" kern="0" dirty="0" smtClean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(Pima Indian Diabetes)</a:t>
            </a:r>
            <a:endParaRPr lang="en-US" altLang="ko-KR" sz="3600" b="1" kern="0" dirty="0">
              <a:ln w="19050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7" name="자유형: 도형 136">
            <a:extLst>
              <a:ext uri="{FF2B5EF4-FFF2-40B4-BE49-F238E27FC236}">
                <a16:creationId xmlns:a16="http://schemas.microsoft.com/office/drawing/2014/main" id="{94C22E89-96A4-4BC4-9BCD-D57D666CE82E}"/>
              </a:ext>
            </a:extLst>
          </p:cNvPr>
          <p:cNvSpPr/>
          <p:nvPr/>
        </p:nvSpPr>
        <p:spPr>
          <a:xfrm flipV="1">
            <a:off x="2917767" y="406738"/>
            <a:ext cx="1164495" cy="45719"/>
          </a:xfrm>
          <a:custGeom>
            <a:avLst/>
            <a:gdLst>
              <a:gd name="connsiteX0" fmla="*/ 0 w 706170"/>
              <a:gd name="connsiteY0" fmla="*/ 27180 h 38037"/>
              <a:gd name="connsiteX1" fmla="*/ 244443 w 706170"/>
              <a:gd name="connsiteY1" fmla="*/ 20 h 38037"/>
              <a:gd name="connsiteX2" fmla="*/ 506994 w 706170"/>
              <a:gd name="connsiteY2" fmla="*/ 18127 h 38037"/>
              <a:gd name="connsiteX3" fmla="*/ 706170 w 706170"/>
              <a:gd name="connsiteY3" fmla="*/ 36234 h 38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6170" h="38037">
                <a:moveTo>
                  <a:pt x="0" y="27180"/>
                </a:moveTo>
                <a:cubicBezTo>
                  <a:pt x="92224" y="8736"/>
                  <a:pt x="109719" y="3566"/>
                  <a:pt x="244443" y="20"/>
                </a:cubicBezTo>
                <a:cubicBezTo>
                  <a:pt x="270179" y="-657"/>
                  <a:pt x="469883" y="15272"/>
                  <a:pt x="506994" y="18127"/>
                </a:cubicBezTo>
                <a:cubicBezTo>
                  <a:pt x="620410" y="46481"/>
                  <a:pt x="554536" y="36234"/>
                  <a:pt x="706170" y="36234"/>
                </a:cubicBezTo>
              </a:path>
            </a:pathLst>
          </a:custGeom>
          <a:noFill/>
          <a:ln w="50800" cap="rnd">
            <a:solidFill>
              <a:srgbClr val="FFC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44F7597-3DB7-46DD-912B-1E7634EAC8FA}"/>
              </a:ext>
            </a:extLst>
          </p:cNvPr>
          <p:cNvSpPr txBox="1"/>
          <p:nvPr/>
        </p:nvSpPr>
        <p:spPr>
          <a:xfrm>
            <a:off x="792584" y="805108"/>
            <a:ext cx="3276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New </a:t>
            </a:r>
            <a:r>
              <a:rPr lang="en-US" altLang="ko-KR" sz="2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</a:t>
            </a:r>
            <a:r>
              <a:rPr lang="en-US" altLang="ko-KR" sz="24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olumn Create</a:t>
            </a:r>
            <a:endParaRPr lang="en-US" altLang="ko-KR" sz="2400" kern="0" dirty="0"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6460762" y="2065019"/>
            <a:ext cx="52522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다음 그래프를 보면 알 수 있듯이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Glucose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변수는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126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정도를 기준으로 당뇨 환자와 아닌 환자들이   극명하게 갈린다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해당 기준을 바탕으로 카테고리 데이터 생성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809" y="3980804"/>
            <a:ext cx="4515982" cy="16723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23" y="1799655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34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B36505E0-3E72-4309-B403-477058E8DDAD}"/>
              </a:ext>
            </a:extLst>
          </p:cNvPr>
          <p:cNvGrpSpPr/>
          <p:nvPr/>
        </p:nvGrpSpPr>
        <p:grpSpPr>
          <a:xfrm>
            <a:off x="29791" y="343503"/>
            <a:ext cx="12176723" cy="6455591"/>
            <a:chOff x="29791" y="343503"/>
            <a:chExt cx="12176723" cy="6455591"/>
          </a:xfrm>
        </p:grpSpPr>
        <p:sp>
          <p:nvSpPr>
            <p:cNvPr id="119" name="직각 삼각형 118">
              <a:extLst>
                <a:ext uri="{FF2B5EF4-FFF2-40B4-BE49-F238E27FC236}">
                  <a16:creationId xmlns:a16="http://schemas.microsoft.com/office/drawing/2014/main" id="{9274F498-104D-46BC-8B74-F1F735FD060C}"/>
                </a:ext>
              </a:extLst>
            </p:cNvPr>
            <p:cNvSpPr/>
            <p:nvPr/>
          </p:nvSpPr>
          <p:spPr>
            <a:xfrm flipV="1">
              <a:off x="359795" y="6717993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" name="직각 삼각형 119">
              <a:extLst>
                <a:ext uri="{FF2B5EF4-FFF2-40B4-BE49-F238E27FC236}">
                  <a16:creationId xmlns:a16="http://schemas.microsoft.com/office/drawing/2014/main" id="{6BB77BBD-01BE-43B4-A67F-A462C320B279}"/>
                </a:ext>
              </a:extLst>
            </p:cNvPr>
            <p:cNvSpPr/>
            <p:nvPr/>
          </p:nvSpPr>
          <p:spPr>
            <a:xfrm flipH="1" flipV="1">
              <a:off x="7329716" y="6718385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FAF07C7-A4A2-48E8-95D8-46A0082E7CB7}"/>
                </a:ext>
              </a:extLst>
            </p:cNvPr>
            <p:cNvSpPr/>
            <p:nvPr/>
          </p:nvSpPr>
          <p:spPr>
            <a:xfrm>
              <a:off x="359795" y="544737"/>
              <a:ext cx="11501438" cy="6167437"/>
            </a:xfrm>
            <a:custGeom>
              <a:avLst/>
              <a:gdLst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025" h="6334125">
                  <a:moveTo>
                    <a:pt x="0" y="0"/>
                  </a:moveTo>
                  <a:cubicBezTo>
                    <a:pt x="3886200" y="76200"/>
                    <a:pt x="7753350" y="57150"/>
                    <a:pt x="11630025" y="0"/>
                  </a:cubicBezTo>
                  <a:cubicBezTo>
                    <a:pt x="11563350" y="2101850"/>
                    <a:pt x="11553825" y="4222750"/>
                    <a:pt x="11630025" y="6334125"/>
                  </a:cubicBezTo>
                  <a:cubicBezTo>
                    <a:pt x="7753350" y="6276975"/>
                    <a:pt x="3876675" y="6334125"/>
                    <a:pt x="0" y="6334125"/>
                  </a:cubicBezTo>
                  <a:cubicBezTo>
                    <a:pt x="47625" y="4251325"/>
                    <a:pt x="57150" y="2168525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DB22824-472C-4553-8D55-8CDCAEABBE14}"/>
                </a:ext>
              </a:extLst>
            </p:cNvPr>
            <p:cNvGrpSpPr/>
            <p:nvPr/>
          </p:nvGrpSpPr>
          <p:grpSpPr>
            <a:xfrm>
              <a:off x="29791" y="352636"/>
              <a:ext cx="1027342" cy="773126"/>
              <a:chOff x="15277" y="236524"/>
              <a:chExt cx="1027342" cy="77312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B06E99B-3AFC-4671-9717-000E7F4294D7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209DE6FB-8DF7-4A24-8512-F26609B66C1E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92910101-B1DD-456E-9D49-082F643A3C59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FBDE09A8-D55C-41E5-B88C-238C7959963B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F8848371-C3FF-4457-8B2D-5458042983F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9F4E179F-C048-41D5-8519-B09C65FD33BD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7866E619-8FC2-4949-B558-0922BEEDAFA4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F9A2CB96-D626-41B0-AA4C-CABD1BD03DA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4B10BDFD-2A3D-4D36-843A-0886B9FB5D5A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047AAD4E-BF93-456C-BD37-D9FCFA001ACC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01DE740C-C0AC-459A-B786-0BFEDFDE9A9E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CB93D76C-B88F-4024-B867-26F956883782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C043E1C0-AAF1-445B-B818-B3CE063149E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9F593020-ABE2-4681-BA33-CC1972FAF150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34AC4155-DBFB-40C0-891F-C7E48D5E7D88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EFCACA6C-07BC-4F68-940C-B767E4C1BF42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8FF7E18-103F-4081-888A-C40534D7482B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797889B-46A9-4672-9CE5-771E79A7F29B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F5F98107-4549-4BE9-BFD7-4FC0ECB034B2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965CC441-126B-45B3-A195-9362E43F40E3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0A1303E9-83F5-49FB-9D6A-D13FD0BAA358}"/>
                </a:ext>
              </a:extLst>
            </p:cNvPr>
            <p:cNvSpPr/>
            <p:nvPr/>
          </p:nvSpPr>
          <p:spPr>
            <a:xfrm>
              <a:off x="473869" y="1154433"/>
              <a:ext cx="26236" cy="61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36" h="895350">
                  <a:moveTo>
                    <a:pt x="0" y="0"/>
                  </a:moveTo>
                  <a:cubicBezTo>
                    <a:pt x="3175" y="161925"/>
                    <a:pt x="5208" y="323876"/>
                    <a:pt x="9525" y="485775"/>
                  </a:cubicBezTo>
                  <a:cubicBezTo>
                    <a:pt x="11558" y="562014"/>
                    <a:pt x="13803" y="638290"/>
                    <a:pt x="19050" y="714375"/>
                  </a:cubicBezTo>
                  <a:cubicBezTo>
                    <a:pt x="31688" y="897631"/>
                    <a:pt x="23812" y="713803"/>
                    <a:pt x="23812" y="89535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EE77865-8351-4836-9758-09DF0CE9B7F6}"/>
                </a:ext>
              </a:extLst>
            </p:cNvPr>
            <p:cNvSpPr/>
            <p:nvPr/>
          </p:nvSpPr>
          <p:spPr>
            <a:xfrm>
              <a:off x="507204" y="1013842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79730E8A-6537-4F29-857A-CCFC9D5168E0}"/>
                </a:ext>
              </a:extLst>
            </p:cNvPr>
            <p:cNvSpPr/>
            <p:nvPr/>
          </p:nvSpPr>
          <p:spPr>
            <a:xfrm>
              <a:off x="11700071" y="1057732"/>
              <a:ext cx="6420" cy="216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B39F0877-AD32-473C-B332-7B6D5DD702C5}"/>
                </a:ext>
              </a:extLst>
            </p:cNvPr>
            <p:cNvGrpSpPr/>
            <p:nvPr/>
          </p:nvGrpSpPr>
          <p:grpSpPr>
            <a:xfrm flipH="1">
              <a:off x="11179172" y="343503"/>
              <a:ext cx="1027342" cy="773126"/>
              <a:chOff x="15277" y="236524"/>
              <a:chExt cx="1027342" cy="773126"/>
            </a:xfrm>
          </p:grpSpPr>
          <p:sp>
            <p:nvSpPr>
              <p:cNvPr id="78" name="직사각형 20">
                <a:extLst>
                  <a:ext uri="{FF2B5EF4-FFF2-40B4-BE49-F238E27FC236}">
                    <a16:creationId xmlns:a16="http://schemas.microsoft.com/office/drawing/2014/main" id="{E91D55B7-ADB0-4E82-82E4-687BDAE5764E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DEEB9A11-404A-475B-962E-C1CAC9F29E11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67CA737A-35B4-4CF6-8A27-DC1FE533D82A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A8A2B94F-5F0E-4806-B81C-7C1158C30C83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DFC9EB87-A0E0-4019-814F-CBC9ADF684B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8FAC1CB5-5F60-4773-BEA7-FF4D07DB14FC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C91E233D-10A1-49C3-B392-D205678583F2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C8294D53-438E-47AE-9211-CC78051E287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9C599F4B-9871-4D2E-A0BB-271AC502B76E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D83B6985-07B6-4FF7-90AB-F46C79696874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710C303A-054D-4324-8755-CDD793F7F305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A2A0268F-E263-41CA-A74D-E4DCCC240799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ABE9680A-4D70-48A3-9901-6C7C92EC63D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A67A7B41-DA58-4C10-A59E-D01277223B8F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6ED63965-FC97-4019-9B4C-46C9EB5808C4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4EC66BA5-D5A9-488B-9994-44433E9AFEAE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579759EE-BC91-4F17-9F69-5700AAE63E17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4494FEE3-155C-4BD3-B69C-CB48DEFE419F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39236D1F-F213-4625-9BD4-451C330ABA86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8FAC953A-BF7F-44AA-B2D1-942817FDC724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0C9658B6-511F-4F35-BDE1-B13568E8B2C2}"/>
                </a:ext>
              </a:extLst>
            </p:cNvPr>
            <p:cNvSpPr/>
            <p:nvPr/>
          </p:nvSpPr>
          <p:spPr>
            <a:xfrm>
              <a:off x="11658629" y="992213"/>
              <a:ext cx="6420" cy="108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7CF0F1B4-7C15-4C36-91A6-502A5AFC63B4}"/>
                </a:ext>
              </a:extLst>
            </p:cNvPr>
            <p:cNvSpPr/>
            <p:nvPr/>
          </p:nvSpPr>
          <p:spPr>
            <a:xfrm>
              <a:off x="11211204" y="610192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20056654-515B-462D-A140-FDDD1E729F5B}"/>
                </a:ext>
              </a:extLst>
            </p:cNvPr>
            <p:cNvSpPr/>
            <p:nvPr/>
          </p:nvSpPr>
          <p:spPr>
            <a:xfrm>
              <a:off x="11183502" y="642077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6731BD47-CE26-4D3C-B357-B0A98EED522A}"/>
                </a:ext>
              </a:extLst>
            </p:cNvPr>
            <p:cNvSpPr/>
            <p:nvPr/>
          </p:nvSpPr>
          <p:spPr>
            <a:xfrm>
              <a:off x="11618400" y="953095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081C74B9-ECFD-47B2-BD45-3AA0686280CD}"/>
                </a:ext>
              </a:extLst>
            </p:cNvPr>
            <p:cNvSpPr/>
            <p:nvPr/>
          </p:nvSpPr>
          <p:spPr>
            <a:xfrm>
              <a:off x="466464" y="6400233"/>
              <a:ext cx="8677" cy="211061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98170E6E-3583-4366-AFB4-4D9AA180FD01}"/>
                </a:ext>
              </a:extLst>
            </p:cNvPr>
            <p:cNvSpPr/>
            <p:nvPr/>
          </p:nvSpPr>
          <p:spPr>
            <a:xfrm>
              <a:off x="497034" y="6575294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02E8E5C2-66A1-4F2E-81A3-284764224D24}"/>
                </a:ext>
              </a:extLst>
            </p:cNvPr>
            <p:cNvSpPr/>
            <p:nvPr/>
          </p:nvSpPr>
          <p:spPr>
            <a:xfrm>
              <a:off x="434596" y="6509487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8C9074CA-0202-48E8-9534-371F61657BB3}"/>
                </a:ext>
              </a:extLst>
            </p:cNvPr>
            <p:cNvSpPr/>
            <p:nvPr/>
          </p:nvSpPr>
          <p:spPr>
            <a:xfrm rot="5400000">
              <a:off x="1111687" y="418719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1CB8AE33-B40E-44FA-A2A9-7409B83AFBFD}"/>
                </a:ext>
              </a:extLst>
            </p:cNvPr>
            <p:cNvSpPr/>
            <p:nvPr/>
          </p:nvSpPr>
          <p:spPr>
            <a:xfrm>
              <a:off x="881289" y="652425"/>
              <a:ext cx="140494" cy="8993"/>
            </a:xfrm>
            <a:custGeom>
              <a:avLst/>
              <a:gdLst>
                <a:gd name="connsiteX0" fmla="*/ 0 w 140494"/>
                <a:gd name="connsiteY0" fmla="*/ 8993 h 8993"/>
                <a:gd name="connsiteX1" fmla="*/ 123825 w 140494"/>
                <a:gd name="connsiteY1" fmla="*/ 6612 h 8993"/>
                <a:gd name="connsiteX2" fmla="*/ 140494 w 140494"/>
                <a:gd name="connsiteY2" fmla="*/ 8993 h 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494" h="8993">
                  <a:moveTo>
                    <a:pt x="0" y="8993"/>
                  </a:moveTo>
                  <a:cubicBezTo>
                    <a:pt x="48256" y="-7090"/>
                    <a:pt x="14208" y="2476"/>
                    <a:pt x="123825" y="6612"/>
                  </a:cubicBezTo>
                  <a:cubicBezTo>
                    <a:pt x="129434" y="6824"/>
                    <a:pt x="140494" y="8993"/>
                    <a:pt x="140494" y="8993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E970333B-188C-4C0D-B613-C2E0006ABE3A}"/>
              </a:ext>
            </a:extLst>
          </p:cNvPr>
          <p:cNvSpPr txBox="1"/>
          <p:nvPr/>
        </p:nvSpPr>
        <p:spPr>
          <a:xfrm>
            <a:off x="1523783" y="-24511"/>
            <a:ext cx="9158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 smtClean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Data Mining - </a:t>
            </a:r>
            <a:r>
              <a:rPr lang="ko-KR" altLang="en-US" sz="2400" b="1" kern="0" dirty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데이터분석 </a:t>
            </a:r>
            <a:r>
              <a:rPr lang="ko-KR" altLang="en-US" sz="2400" b="1" kern="0" dirty="0" smtClean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중간발표</a:t>
            </a:r>
            <a:r>
              <a:rPr lang="en-US" altLang="ko-KR" sz="600" kern="0" dirty="0" smtClean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  </a:t>
            </a:r>
            <a:r>
              <a:rPr lang="en-US" altLang="ko-KR" sz="1200" kern="0" dirty="0" smtClean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(Pima Indian Diabetes)</a:t>
            </a:r>
            <a:endParaRPr lang="en-US" altLang="ko-KR" sz="3600" b="1" kern="0" dirty="0">
              <a:ln w="19050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7" name="자유형: 도형 136">
            <a:extLst>
              <a:ext uri="{FF2B5EF4-FFF2-40B4-BE49-F238E27FC236}">
                <a16:creationId xmlns:a16="http://schemas.microsoft.com/office/drawing/2014/main" id="{94C22E89-96A4-4BC4-9BCD-D57D666CE82E}"/>
              </a:ext>
            </a:extLst>
          </p:cNvPr>
          <p:cNvSpPr/>
          <p:nvPr/>
        </p:nvSpPr>
        <p:spPr>
          <a:xfrm flipV="1">
            <a:off x="2917767" y="406738"/>
            <a:ext cx="1164495" cy="45719"/>
          </a:xfrm>
          <a:custGeom>
            <a:avLst/>
            <a:gdLst>
              <a:gd name="connsiteX0" fmla="*/ 0 w 706170"/>
              <a:gd name="connsiteY0" fmla="*/ 27180 h 38037"/>
              <a:gd name="connsiteX1" fmla="*/ 244443 w 706170"/>
              <a:gd name="connsiteY1" fmla="*/ 20 h 38037"/>
              <a:gd name="connsiteX2" fmla="*/ 506994 w 706170"/>
              <a:gd name="connsiteY2" fmla="*/ 18127 h 38037"/>
              <a:gd name="connsiteX3" fmla="*/ 706170 w 706170"/>
              <a:gd name="connsiteY3" fmla="*/ 36234 h 38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6170" h="38037">
                <a:moveTo>
                  <a:pt x="0" y="27180"/>
                </a:moveTo>
                <a:cubicBezTo>
                  <a:pt x="92224" y="8736"/>
                  <a:pt x="109719" y="3566"/>
                  <a:pt x="244443" y="20"/>
                </a:cubicBezTo>
                <a:cubicBezTo>
                  <a:pt x="270179" y="-657"/>
                  <a:pt x="469883" y="15272"/>
                  <a:pt x="506994" y="18127"/>
                </a:cubicBezTo>
                <a:cubicBezTo>
                  <a:pt x="620410" y="46481"/>
                  <a:pt x="554536" y="36234"/>
                  <a:pt x="706170" y="36234"/>
                </a:cubicBezTo>
              </a:path>
            </a:pathLst>
          </a:custGeom>
          <a:noFill/>
          <a:ln w="50800" cap="rnd">
            <a:solidFill>
              <a:srgbClr val="FFC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44F7597-3DB7-46DD-912B-1E7634EAC8FA}"/>
              </a:ext>
            </a:extLst>
          </p:cNvPr>
          <p:cNvSpPr txBox="1"/>
          <p:nvPr/>
        </p:nvSpPr>
        <p:spPr>
          <a:xfrm>
            <a:off x="792584" y="805108"/>
            <a:ext cx="3276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New </a:t>
            </a:r>
            <a:r>
              <a:rPr lang="en-US" altLang="ko-KR" sz="2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</a:t>
            </a:r>
            <a:r>
              <a:rPr lang="en-US" altLang="ko-KR" sz="24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olumn Create</a:t>
            </a:r>
            <a:endParaRPr lang="en-US" altLang="ko-KR" sz="2400" kern="0" dirty="0"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313605" y="1742505"/>
            <a:ext cx="6496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20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대와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60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대는 당뇨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전체가 낮다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30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대와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50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대는 당뇨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전체가 높다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즉 피마 인디언의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30 ~ 50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대가 당뇨를 많이 알고 있다는 뜻이다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327" y="1742505"/>
            <a:ext cx="4114800" cy="37719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666" y="3416780"/>
            <a:ext cx="5842856" cy="173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39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B36505E0-3E72-4309-B403-477058E8DDAD}"/>
              </a:ext>
            </a:extLst>
          </p:cNvPr>
          <p:cNvGrpSpPr/>
          <p:nvPr/>
        </p:nvGrpSpPr>
        <p:grpSpPr>
          <a:xfrm>
            <a:off x="29791" y="343503"/>
            <a:ext cx="12176723" cy="6455591"/>
            <a:chOff x="29791" y="343503"/>
            <a:chExt cx="12176723" cy="6455591"/>
          </a:xfrm>
        </p:grpSpPr>
        <p:sp>
          <p:nvSpPr>
            <p:cNvPr id="119" name="직각 삼각형 118">
              <a:extLst>
                <a:ext uri="{FF2B5EF4-FFF2-40B4-BE49-F238E27FC236}">
                  <a16:creationId xmlns:a16="http://schemas.microsoft.com/office/drawing/2014/main" id="{9274F498-104D-46BC-8B74-F1F735FD060C}"/>
                </a:ext>
              </a:extLst>
            </p:cNvPr>
            <p:cNvSpPr/>
            <p:nvPr/>
          </p:nvSpPr>
          <p:spPr>
            <a:xfrm flipV="1">
              <a:off x="359795" y="6717993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" name="직각 삼각형 119">
              <a:extLst>
                <a:ext uri="{FF2B5EF4-FFF2-40B4-BE49-F238E27FC236}">
                  <a16:creationId xmlns:a16="http://schemas.microsoft.com/office/drawing/2014/main" id="{6BB77BBD-01BE-43B4-A67F-A462C320B279}"/>
                </a:ext>
              </a:extLst>
            </p:cNvPr>
            <p:cNvSpPr/>
            <p:nvPr/>
          </p:nvSpPr>
          <p:spPr>
            <a:xfrm flipH="1" flipV="1">
              <a:off x="7329716" y="6718385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FAF07C7-A4A2-48E8-95D8-46A0082E7CB7}"/>
                </a:ext>
              </a:extLst>
            </p:cNvPr>
            <p:cNvSpPr/>
            <p:nvPr/>
          </p:nvSpPr>
          <p:spPr>
            <a:xfrm>
              <a:off x="359795" y="544737"/>
              <a:ext cx="11501438" cy="6167437"/>
            </a:xfrm>
            <a:custGeom>
              <a:avLst/>
              <a:gdLst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025" h="6334125">
                  <a:moveTo>
                    <a:pt x="0" y="0"/>
                  </a:moveTo>
                  <a:cubicBezTo>
                    <a:pt x="3886200" y="76200"/>
                    <a:pt x="7753350" y="57150"/>
                    <a:pt x="11630025" y="0"/>
                  </a:cubicBezTo>
                  <a:cubicBezTo>
                    <a:pt x="11563350" y="2101850"/>
                    <a:pt x="11553825" y="4222750"/>
                    <a:pt x="11630025" y="6334125"/>
                  </a:cubicBezTo>
                  <a:cubicBezTo>
                    <a:pt x="7753350" y="6276975"/>
                    <a:pt x="3876675" y="6334125"/>
                    <a:pt x="0" y="6334125"/>
                  </a:cubicBezTo>
                  <a:cubicBezTo>
                    <a:pt x="47625" y="4251325"/>
                    <a:pt x="57150" y="2168525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DB22824-472C-4553-8D55-8CDCAEABBE14}"/>
                </a:ext>
              </a:extLst>
            </p:cNvPr>
            <p:cNvGrpSpPr/>
            <p:nvPr/>
          </p:nvGrpSpPr>
          <p:grpSpPr>
            <a:xfrm>
              <a:off x="29791" y="352636"/>
              <a:ext cx="1027342" cy="773126"/>
              <a:chOff x="15277" y="236524"/>
              <a:chExt cx="1027342" cy="77312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B06E99B-3AFC-4671-9717-000E7F4294D7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209DE6FB-8DF7-4A24-8512-F26609B66C1E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92910101-B1DD-456E-9D49-082F643A3C59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FBDE09A8-D55C-41E5-B88C-238C7959963B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F8848371-C3FF-4457-8B2D-5458042983F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9F4E179F-C048-41D5-8519-B09C65FD33BD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7866E619-8FC2-4949-B558-0922BEEDAFA4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F9A2CB96-D626-41B0-AA4C-CABD1BD03DA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4B10BDFD-2A3D-4D36-843A-0886B9FB5D5A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047AAD4E-BF93-456C-BD37-D9FCFA001ACC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01DE740C-C0AC-459A-B786-0BFEDFDE9A9E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CB93D76C-B88F-4024-B867-26F956883782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C043E1C0-AAF1-445B-B818-B3CE063149E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9F593020-ABE2-4681-BA33-CC1972FAF150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34AC4155-DBFB-40C0-891F-C7E48D5E7D88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EFCACA6C-07BC-4F68-940C-B767E4C1BF42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8FF7E18-103F-4081-888A-C40534D7482B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797889B-46A9-4672-9CE5-771E79A7F29B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F5F98107-4549-4BE9-BFD7-4FC0ECB034B2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965CC441-126B-45B3-A195-9362E43F40E3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0A1303E9-83F5-49FB-9D6A-D13FD0BAA358}"/>
                </a:ext>
              </a:extLst>
            </p:cNvPr>
            <p:cNvSpPr/>
            <p:nvPr/>
          </p:nvSpPr>
          <p:spPr>
            <a:xfrm>
              <a:off x="473869" y="1154433"/>
              <a:ext cx="26236" cy="61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36" h="895350">
                  <a:moveTo>
                    <a:pt x="0" y="0"/>
                  </a:moveTo>
                  <a:cubicBezTo>
                    <a:pt x="3175" y="161925"/>
                    <a:pt x="5208" y="323876"/>
                    <a:pt x="9525" y="485775"/>
                  </a:cubicBezTo>
                  <a:cubicBezTo>
                    <a:pt x="11558" y="562014"/>
                    <a:pt x="13803" y="638290"/>
                    <a:pt x="19050" y="714375"/>
                  </a:cubicBezTo>
                  <a:cubicBezTo>
                    <a:pt x="31688" y="897631"/>
                    <a:pt x="23812" y="713803"/>
                    <a:pt x="23812" y="89535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EE77865-8351-4836-9758-09DF0CE9B7F6}"/>
                </a:ext>
              </a:extLst>
            </p:cNvPr>
            <p:cNvSpPr/>
            <p:nvPr/>
          </p:nvSpPr>
          <p:spPr>
            <a:xfrm>
              <a:off x="507204" y="1013842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79730E8A-6537-4F29-857A-CCFC9D5168E0}"/>
                </a:ext>
              </a:extLst>
            </p:cNvPr>
            <p:cNvSpPr/>
            <p:nvPr/>
          </p:nvSpPr>
          <p:spPr>
            <a:xfrm>
              <a:off x="11700071" y="1057732"/>
              <a:ext cx="6420" cy="216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B39F0877-AD32-473C-B332-7B6D5DD702C5}"/>
                </a:ext>
              </a:extLst>
            </p:cNvPr>
            <p:cNvGrpSpPr/>
            <p:nvPr/>
          </p:nvGrpSpPr>
          <p:grpSpPr>
            <a:xfrm flipH="1">
              <a:off x="11179172" y="343503"/>
              <a:ext cx="1027342" cy="773126"/>
              <a:chOff x="15277" y="236524"/>
              <a:chExt cx="1027342" cy="773126"/>
            </a:xfrm>
          </p:grpSpPr>
          <p:sp>
            <p:nvSpPr>
              <p:cNvPr id="78" name="직사각형 20">
                <a:extLst>
                  <a:ext uri="{FF2B5EF4-FFF2-40B4-BE49-F238E27FC236}">
                    <a16:creationId xmlns:a16="http://schemas.microsoft.com/office/drawing/2014/main" id="{E91D55B7-ADB0-4E82-82E4-687BDAE5764E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DEEB9A11-404A-475B-962E-C1CAC9F29E11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67CA737A-35B4-4CF6-8A27-DC1FE533D82A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A8A2B94F-5F0E-4806-B81C-7C1158C30C83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DFC9EB87-A0E0-4019-814F-CBC9ADF684B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8FAC1CB5-5F60-4773-BEA7-FF4D07DB14FC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C91E233D-10A1-49C3-B392-D205678583F2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C8294D53-438E-47AE-9211-CC78051E287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9C599F4B-9871-4D2E-A0BB-271AC502B76E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D83B6985-07B6-4FF7-90AB-F46C79696874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710C303A-054D-4324-8755-CDD793F7F305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A2A0268F-E263-41CA-A74D-E4DCCC240799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ABE9680A-4D70-48A3-9901-6C7C92EC63D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A67A7B41-DA58-4C10-A59E-D01277223B8F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6ED63965-FC97-4019-9B4C-46C9EB5808C4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4EC66BA5-D5A9-488B-9994-44433E9AFEAE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579759EE-BC91-4F17-9F69-5700AAE63E17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4494FEE3-155C-4BD3-B69C-CB48DEFE419F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39236D1F-F213-4625-9BD4-451C330ABA86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8FAC953A-BF7F-44AA-B2D1-942817FDC724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0C9658B6-511F-4F35-BDE1-B13568E8B2C2}"/>
                </a:ext>
              </a:extLst>
            </p:cNvPr>
            <p:cNvSpPr/>
            <p:nvPr/>
          </p:nvSpPr>
          <p:spPr>
            <a:xfrm>
              <a:off x="11658629" y="992213"/>
              <a:ext cx="6420" cy="108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7CF0F1B4-7C15-4C36-91A6-502A5AFC63B4}"/>
                </a:ext>
              </a:extLst>
            </p:cNvPr>
            <p:cNvSpPr/>
            <p:nvPr/>
          </p:nvSpPr>
          <p:spPr>
            <a:xfrm>
              <a:off x="11211204" y="610192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20056654-515B-462D-A140-FDDD1E729F5B}"/>
                </a:ext>
              </a:extLst>
            </p:cNvPr>
            <p:cNvSpPr/>
            <p:nvPr/>
          </p:nvSpPr>
          <p:spPr>
            <a:xfrm>
              <a:off x="11183502" y="642077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6731BD47-CE26-4D3C-B357-B0A98EED522A}"/>
                </a:ext>
              </a:extLst>
            </p:cNvPr>
            <p:cNvSpPr/>
            <p:nvPr/>
          </p:nvSpPr>
          <p:spPr>
            <a:xfrm>
              <a:off x="11618400" y="953095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081C74B9-ECFD-47B2-BD45-3AA0686280CD}"/>
                </a:ext>
              </a:extLst>
            </p:cNvPr>
            <p:cNvSpPr/>
            <p:nvPr/>
          </p:nvSpPr>
          <p:spPr>
            <a:xfrm>
              <a:off x="466464" y="6400233"/>
              <a:ext cx="8677" cy="211061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98170E6E-3583-4366-AFB4-4D9AA180FD01}"/>
                </a:ext>
              </a:extLst>
            </p:cNvPr>
            <p:cNvSpPr/>
            <p:nvPr/>
          </p:nvSpPr>
          <p:spPr>
            <a:xfrm>
              <a:off x="497034" y="6575294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02E8E5C2-66A1-4F2E-81A3-284764224D24}"/>
                </a:ext>
              </a:extLst>
            </p:cNvPr>
            <p:cNvSpPr/>
            <p:nvPr/>
          </p:nvSpPr>
          <p:spPr>
            <a:xfrm>
              <a:off x="434596" y="6509487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8C9074CA-0202-48E8-9534-371F61657BB3}"/>
                </a:ext>
              </a:extLst>
            </p:cNvPr>
            <p:cNvSpPr/>
            <p:nvPr/>
          </p:nvSpPr>
          <p:spPr>
            <a:xfrm rot="5400000">
              <a:off x="1111687" y="418719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1CB8AE33-B40E-44FA-A2A9-7409B83AFBFD}"/>
                </a:ext>
              </a:extLst>
            </p:cNvPr>
            <p:cNvSpPr/>
            <p:nvPr/>
          </p:nvSpPr>
          <p:spPr>
            <a:xfrm>
              <a:off x="881289" y="652425"/>
              <a:ext cx="140494" cy="8993"/>
            </a:xfrm>
            <a:custGeom>
              <a:avLst/>
              <a:gdLst>
                <a:gd name="connsiteX0" fmla="*/ 0 w 140494"/>
                <a:gd name="connsiteY0" fmla="*/ 8993 h 8993"/>
                <a:gd name="connsiteX1" fmla="*/ 123825 w 140494"/>
                <a:gd name="connsiteY1" fmla="*/ 6612 h 8993"/>
                <a:gd name="connsiteX2" fmla="*/ 140494 w 140494"/>
                <a:gd name="connsiteY2" fmla="*/ 8993 h 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494" h="8993">
                  <a:moveTo>
                    <a:pt x="0" y="8993"/>
                  </a:moveTo>
                  <a:cubicBezTo>
                    <a:pt x="48256" y="-7090"/>
                    <a:pt x="14208" y="2476"/>
                    <a:pt x="123825" y="6612"/>
                  </a:cubicBezTo>
                  <a:cubicBezTo>
                    <a:pt x="129434" y="6824"/>
                    <a:pt x="140494" y="8993"/>
                    <a:pt x="140494" y="8993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E970333B-188C-4C0D-B613-C2E0006ABE3A}"/>
              </a:ext>
            </a:extLst>
          </p:cNvPr>
          <p:cNvSpPr txBox="1"/>
          <p:nvPr/>
        </p:nvSpPr>
        <p:spPr>
          <a:xfrm>
            <a:off x="1523783" y="-24511"/>
            <a:ext cx="9158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 smtClean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Data Mining - </a:t>
            </a:r>
            <a:r>
              <a:rPr lang="ko-KR" altLang="en-US" sz="2400" b="1" kern="0" dirty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데이터분석 </a:t>
            </a:r>
            <a:r>
              <a:rPr lang="ko-KR" altLang="en-US" sz="2400" b="1" kern="0" dirty="0" smtClean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중간발표</a:t>
            </a:r>
            <a:r>
              <a:rPr lang="en-US" altLang="ko-KR" sz="600" kern="0" dirty="0" smtClean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  </a:t>
            </a:r>
            <a:r>
              <a:rPr lang="en-US" altLang="ko-KR" sz="1200" kern="0" dirty="0" smtClean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(Pima Indian Diabetes)</a:t>
            </a:r>
            <a:endParaRPr lang="en-US" altLang="ko-KR" sz="3600" b="1" kern="0" dirty="0">
              <a:ln w="19050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7" name="자유형: 도형 136">
            <a:extLst>
              <a:ext uri="{FF2B5EF4-FFF2-40B4-BE49-F238E27FC236}">
                <a16:creationId xmlns:a16="http://schemas.microsoft.com/office/drawing/2014/main" id="{94C22E89-96A4-4BC4-9BCD-D57D666CE82E}"/>
              </a:ext>
            </a:extLst>
          </p:cNvPr>
          <p:cNvSpPr/>
          <p:nvPr/>
        </p:nvSpPr>
        <p:spPr>
          <a:xfrm flipV="1">
            <a:off x="2917767" y="406738"/>
            <a:ext cx="1164495" cy="45719"/>
          </a:xfrm>
          <a:custGeom>
            <a:avLst/>
            <a:gdLst>
              <a:gd name="connsiteX0" fmla="*/ 0 w 706170"/>
              <a:gd name="connsiteY0" fmla="*/ 27180 h 38037"/>
              <a:gd name="connsiteX1" fmla="*/ 244443 w 706170"/>
              <a:gd name="connsiteY1" fmla="*/ 20 h 38037"/>
              <a:gd name="connsiteX2" fmla="*/ 506994 w 706170"/>
              <a:gd name="connsiteY2" fmla="*/ 18127 h 38037"/>
              <a:gd name="connsiteX3" fmla="*/ 706170 w 706170"/>
              <a:gd name="connsiteY3" fmla="*/ 36234 h 38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6170" h="38037">
                <a:moveTo>
                  <a:pt x="0" y="27180"/>
                </a:moveTo>
                <a:cubicBezTo>
                  <a:pt x="92224" y="8736"/>
                  <a:pt x="109719" y="3566"/>
                  <a:pt x="244443" y="20"/>
                </a:cubicBezTo>
                <a:cubicBezTo>
                  <a:pt x="270179" y="-657"/>
                  <a:pt x="469883" y="15272"/>
                  <a:pt x="506994" y="18127"/>
                </a:cubicBezTo>
                <a:cubicBezTo>
                  <a:pt x="620410" y="46481"/>
                  <a:pt x="554536" y="36234"/>
                  <a:pt x="706170" y="36234"/>
                </a:cubicBezTo>
              </a:path>
            </a:pathLst>
          </a:custGeom>
          <a:noFill/>
          <a:ln w="50800" cap="rnd">
            <a:solidFill>
              <a:srgbClr val="FFC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41619" y="2186882"/>
            <a:ext cx="542045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피마 인디언들은 사냥과 채집을 하며 생활하던           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부족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사냥부족이기에 마치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한달에 한번 비가 내리면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한번에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빨아들여 몸속에 저장하는 선인장처럼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사냥 성공 시 에너지를 축적하도록 진화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즉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수만 년 동안 피마 인디언 인류의 유전자에는       에너지를 몸속에 지방으로 저장하는 비만 유전자가  발달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11561" y="1295494"/>
            <a:ext cx="5221894" cy="5145945"/>
            <a:chOff x="611561" y="1145808"/>
            <a:chExt cx="5221894" cy="5295631"/>
          </a:xfrm>
        </p:grpSpPr>
        <p:pic>
          <p:nvPicPr>
            <p:cNvPr id="2050" name="Picture 2" descr="https://blog.kakaocdn.net/dn/wG6xB/btqR6wN7PZb/ywTOTcdsEws2KcgjGZLyck/img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1" y="2011680"/>
              <a:ext cx="2506892" cy="3358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https://blog.kakaocdn.net/dn/oHovv/btqSmAOY1rq/9fEMOa9CKiC46Fi2S3Phrk/img.png?origina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1343" y="1145808"/>
              <a:ext cx="2472112" cy="2436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https://blog.kakaocdn.net/dn/ow0us/btqR3RZpAaB/WhK0dK6kqPB79koBWYlba0/img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0219" y="3752858"/>
              <a:ext cx="2463236" cy="2688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C44F7597-3DB7-46DD-912B-1E7634EAC8FA}"/>
              </a:ext>
            </a:extLst>
          </p:cNvPr>
          <p:cNvSpPr txBox="1"/>
          <p:nvPr/>
        </p:nvSpPr>
        <p:spPr>
          <a:xfrm>
            <a:off x="792584" y="805108"/>
            <a:ext cx="3462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Problem Description</a:t>
            </a:r>
            <a:endParaRPr lang="en-US" altLang="ko-KR" sz="2400" kern="0" dirty="0"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37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B36505E0-3E72-4309-B403-477058E8DDAD}"/>
              </a:ext>
            </a:extLst>
          </p:cNvPr>
          <p:cNvGrpSpPr/>
          <p:nvPr/>
        </p:nvGrpSpPr>
        <p:grpSpPr>
          <a:xfrm>
            <a:off x="29791" y="343503"/>
            <a:ext cx="12176723" cy="6455591"/>
            <a:chOff x="29791" y="343503"/>
            <a:chExt cx="12176723" cy="6455591"/>
          </a:xfrm>
        </p:grpSpPr>
        <p:sp>
          <p:nvSpPr>
            <p:cNvPr id="119" name="직각 삼각형 118">
              <a:extLst>
                <a:ext uri="{FF2B5EF4-FFF2-40B4-BE49-F238E27FC236}">
                  <a16:creationId xmlns:a16="http://schemas.microsoft.com/office/drawing/2014/main" id="{9274F498-104D-46BC-8B74-F1F735FD060C}"/>
                </a:ext>
              </a:extLst>
            </p:cNvPr>
            <p:cNvSpPr/>
            <p:nvPr/>
          </p:nvSpPr>
          <p:spPr>
            <a:xfrm flipV="1">
              <a:off x="359795" y="6717993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" name="직각 삼각형 119">
              <a:extLst>
                <a:ext uri="{FF2B5EF4-FFF2-40B4-BE49-F238E27FC236}">
                  <a16:creationId xmlns:a16="http://schemas.microsoft.com/office/drawing/2014/main" id="{6BB77BBD-01BE-43B4-A67F-A462C320B279}"/>
                </a:ext>
              </a:extLst>
            </p:cNvPr>
            <p:cNvSpPr/>
            <p:nvPr/>
          </p:nvSpPr>
          <p:spPr>
            <a:xfrm flipH="1" flipV="1">
              <a:off x="7329716" y="6718385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FAF07C7-A4A2-48E8-95D8-46A0082E7CB7}"/>
                </a:ext>
              </a:extLst>
            </p:cNvPr>
            <p:cNvSpPr/>
            <p:nvPr/>
          </p:nvSpPr>
          <p:spPr>
            <a:xfrm>
              <a:off x="359795" y="544737"/>
              <a:ext cx="11501438" cy="6167437"/>
            </a:xfrm>
            <a:custGeom>
              <a:avLst/>
              <a:gdLst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025" h="6334125">
                  <a:moveTo>
                    <a:pt x="0" y="0"/>
                  </a:moveTo>
                  <a:cubicBezTo>
                    <a:pt x="3886200" y="76200"/>
                    <a:pt x="7753350" y="57150"/>
                    <a:pt x="11630025" y="0"/>
                  </a:cubicBezTo>
                  <a:cubicBezTo>
                    <a:pt x="11563350" y="2101850"/>
                    <a:pt x="11553825" y="4222750"/>
                    <a:pt x="11630025" y="6334125"/>
                  </a:cubicBezTo>
                  <a:cubicBezTo>
                    <a:pt x="7753350" y="6276975"/>
                    <a:pt x="3876675" y="6334125"/>
                    <a:pt x="0" y="6334125"/>
                  </a:cubicBezTo>
                  <a:cubicBezTo>
                    <a:pt x="47625" y="4251325"/>
                    <a:pt x="57150" y="2168525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DB22824-472C-4553-8D55-8CDCAEABBE14}"/>
                </a:ext>
              </a:extLst>
            </p:cNvPr>
            <p:cNvGrpSpPr/>
            <p:nvPr/>
          </p:nvGrpSpPr>
          <p:grpSpPr>
            <a:xfrm>
              <a:off x="29791" y="352636"/>
              <a:ext cx="1027342" cy="773126"/>
              <a:chOff x="15277" y="236524"/>
              <a:chExt cx="1027342" cy="77312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B06E99B-3AFC-4671-9717-000E7F4294D7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209DE6FB-8DF7-4A24-8512-F26609B66C1E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92910101-B1DD-456E-9D49-082F643A3C59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FBDE09A8-D55C-41E5-B88C-238C7959963B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F8848371-C3FF-4457-8B2D-5458042983F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9F4E179F-C048-41D5-8519-B09C65FD33BD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7866E619-8FC2-4949-B558-0922BEEDAFA4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F9A2CB96-D626-41B0-AA4C-CABD1BD03DA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4B10BDFD-2A3D-4D36-843A-0886B9FB5D5A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047AAD4E-BF93-456C-BD37-D9FCFA001ACC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01DE740C-C0AC-459A-B786-0BFEDFDE9A9E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CB93D76C-B88F-4024-B867-26F956883782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C043E1C0-AAF1-445B-B818-B3CE063149E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9F593020-ABE2-4681-BA33-CC1972FAF150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34AC4155-DBFB-40C0-891F-C7E48D5E7D88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EFCACA6C-07BC-4F68-940C-B767E4C1BF42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8FF7E18-103F-4081-888A-C40534D7482B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797889B-46A9-4672-9CE5-771E79A7F29B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F5F98107-4549-4BE9-BFD7-4FC0ECB034B2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965CC441-126B-45B3-A195-9362E43F40E3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0A1303E9-83F5-49FB-9D6A-D13FD0BAA358}"/>
                </a:ext>
              </a:extLst>
            </p:cNvPr>
            <p:cNvSpPr/>
            <p:nvPr/>
          </p:nvSpPr>
          <p:spPr>
            <a:xfrm>
              <a:off x="473869" y="1154433"/>
              <a:ext cx="26236" cy="61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36" h="895350">
                  <a:moveTo>
                    <a:pt x="0" y="0"/>
                  </a:moveTo>
                  <a:cubicBezTo>
                    <a:pt x="3175" y="161925"/>
                    <a:pt x="5208" y="323876"/>
                    <a:pt x="9525" y="485775"/>
                  </a:cubicBezTo>
                  <a:cubicBezTo>
                    <a:pt x="11558" y="562014"/>
                    <a:pt x="13803" y="638290"/>
                    <a:pt x="19050" y="714375"/>
                  </a:cubicBezTo>
                  <a:cubicBezTo>
                    <a:pt x="31688" y="897631"/>
                    <a:pt x="23812" y="713803"/>
                    <a:pt x="23812" y="89535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EE77865-8351-4836-9758-09DF0CE9B7F6}"/>
                </a:ext>
              </a:extLst>
            </p:cNvPr>
            <p:cNvSpPr/>
            <p:nvPr/>
          </p:nvSpPr>
          <p:spPr>
            <a:xfrm>
              <a:off x="507204" y="1013842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79730E8A-6537-4F29-857A-CCFC9D5168E0}"/>
                </a:ext>
              </a:extLst>
            </p:cNvPr>
            <p:cNvSpPr/>
            <p:nvPr/>
          </p:nvSpPr>
          <p:spPr>
            <a:xfrm>
              <a:off x="11700071" y="1057732"/>
              <a:ext cx="6420" cy="216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B39F0877-AD32-473C-B332-7B6D5DD702C5}"/>
                </a:ext>
              </a:extLst>
            </p:cNvPr>
            <p:cNvGrpSpPr/>
            <p:nvPr/>
          </p:nvGrpSpPr>
          <p:grpSpPr>
            <a:xfrm flipH="1">
              <a:off x="11179172" y="343503"/>
              <a:ext cx="1027342" cy="773126"/>
              <a:chOff x="15277" y="236524"/>
              <a:chExt cx="1027342" cy="773126"/>
            </a:xfrm>
          </p:grpSpPr>
          <p:sp>
            <p:nvSpPr>
              <p:cNvPr id="78" name="직사각형 20">
                <a:extLst>
                  <a:ext uri="{FF2B5EF4-FFF2-40B4-BE49-F238E27FC236}">
                    <a16:creationId xmlns:a16="http://schemas.microsoft.com/office/drawing/2014/main" id="{E91D55B7-ADB0-4E82-82E4-687BDAE5764E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DEEB9A11-404A-475B-962E-C1CAC9F29E11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67CA737A-35B4-4CF6-8A27-DC1FE533D82A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A8A2B94F-5F0E-4806-B81C-7C1158C30C83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DFC9EB87-A0E0-4019-814F-CBC9ADF684B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8FAC1CB5-5F60-4773-BEA7-FF4D07DB14FC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C91E233D-10A1-49C3-B392-D205678583F2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C8294D53-438E-47AE-9211-CC78051E287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9C599F4B-9871-4D2E-A0BB-271AC502B76E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D83B6985-07B6-4FF7-90AB-F46C79696874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710C303A-054D-4324-8755-CDD793F7F305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A2A0268F-E263-41CA-A74D-E4DCCC240799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ABE9680A-4D70-48A3-9901-6C7C92EC63D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A67A7B41-DA58-4C10-A59E-D01277223B8F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6ED63965-FC97-4019-9B4C-46C9EB5808C4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4EC66BA5-D5A9-488B-9994-44433E9AFEAE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579759EE-BC91-4F17-9F69-5700AAE63E17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4494FEE3-155C-4BD3-B69C-CB48DEFE419F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39236D1F-F213-4625-9BD4-451C330ABA86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8FAC953A-BF7F-44AA-B2D1-942817FDC724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0C9658B6-511F-4F35-BDE1-B13568E8B2C2}"/>
                </a:ext>
              </a:extLst>
            </p:cNvPr>
            <p:cNvSpPr/>
            <p:nvPr/>
          </p:nvSpPr>
          <p:spPr>
            <a:xfrm>
              <a:off x="11658629" y="992213"/>
              <a:ext cx="6420" cy="108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7CF0F1B4-7C15-4C36-91A6-502A5AFC63B4}"/>
                </a:ext>
              </a:extLst>
            </p:cNvPr>
            <p:cNvSpPr/>
            <p:nvPr/>
          </p:nvSpPr>
          <p:spPr>
            <a:xfrm>
              <a:off x="11211204" y="610192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20056654-515B-462D-A140-FDDD1E729F5B}"/>
                </a:ext>
              </a:extLst>
            </p:cNvPr>
            <p:cNvSpPr/>
            <p:nvPr/>
          </p:nvSpPr>
          <p:spPr>
            <a:xfrm>
              <a:off x="11183502" y="642077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6731BD47-CE26-4D3C-B357-B0A98EED522A}"/>
                </a:ext>
              </a:extLst>
            </p:cNvPr>
            <p:cNvSpPr/>
            <p:nvPr/>
          </p:nvSpPr>
          <p:spPr>
            <a:xfrm>
              <a:off x="11618400" y="953095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081C74B9-ECFD-47B2-BD45-3AA0686280CD}"/>
                </a:ext>
              </a:extLst>
            </p:cNvPr>
            <p:cNvSpPr/>
            <p:nvPr/>
          </p:nvSpPr>
          <p:spPr>
            <a:xfrm>
              <a:off x="466464" y="6400233"/>
              <a:ext cx="8677" cy="211061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98170E6E-3583-4366-AFB4-4D9AA180FD01}"/>
                </a:ext>
              </a:extLst>
            </p:cNvPr>
            <p:cNvSpPr/>
            <p:nvPr/>
          </p:nvSpPr>
          <p:spPr>
            <a:xfrm>
              <a:off x="497034" y="6575294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02E8E5C2-66A1-4F2E-81A3-284764224D24}"/>
                </a:ext>
              </a:extLst>
            </p:cNvPr>
            <p:cNvSpPr/>
            <p:nvPr/>
          </p:nvSpPr>
          <p:spPr>
            <a:xfrm>
              <a:off x="434596" y="6509487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8C9074CA-0202-48E8-9534-371F61657BB3}"/>
                </a:ext>
              </a:extLst>
            </p:cNvPr>
            <p:cNvSpPr/>
            <p:nvPr/>
          </p:nvSpPr>
          <p:spPr>
            <a:xfrm rot="5400000">
              <a:off x="1111687" y="418719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1CB8AE33-B40E-44FA-A2A9-7409B83AFBFD}"/>
                </a:ext>
              </a:extLst>
            </p:cNvPr>
            <p:cNvSpPr/>
            <p:nvPr/>
          </p:nvSpPr>
          <p:spPr>
            <a:xfrm>
              <a:off x="881289" y="652425"/>
              <a:ext cx="140494" cy="8993"/>
            </a:xfrm>
            <a:custGeom>
              <a:avLst/>
              <a:gdLst>
                <a:gd name="connsiteX0" fmla="*/ 0 w 140494"/>
                <a:gd name="connsiteY0" fmla="*/ 8993 h 8993"/>
                <a:gd name="connsiteX1" fmla="*/ 123825 w 140494"/>
                <a:gd name="connsiteY1" fmla="*/ 6612 h 8993"/>
                <a:gd name="connsiteX2" fmla="*/ 140494 w 140494"/>
                <a:gd name="connsiteY2" fmla="*/ 8993 h 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494" h="8993">
                  <a:moveTo>
                    <a:pt x="0" y="8993"/>
                  </a:moveTo>
                  <a:cubicBezTo>
                    <a:pt x="48256" y="-7090"/>
                    <a:pt x="14208" y="2476"/>
                    <a:pt x="123825" y="6612"/>
                  </a:cubicBezTo>
                  <a:cubicBezTo>
                    <a:pt x="129434" y="6824"/>
                    <a:pt x="140494" y="8993"/>
                    <a:pt x="140494" y="8993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E970333B-188C-4C0D-B613-C2E0006ABE3A}"/>
              </a:ext>
            </a:extLst>
          </p:cNvPr>
          <p:cNvSpPr txBox="1"/>
          <p:nvPr/>
        </p:nvSpPr>
        <p:spPr>
          <a:xfrm>
            <a:off x="1523783" y="-24511"/>
            <a:ext cx="9158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 smtClean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Data Mining - </a:t>
            </a:r>
            <a:r>
              <a:rPr lang="ko-KR" altLang="en-US" sz="2400" b="1" kern="0" dirty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데이터분석 </a:t>
            </a:r>
            <a:r>
              <a:rPr lang="ko-KR" altLang="en-US" sz="2400" b="1" kern="0" dirty="0" smtClean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중간발표</a:t>
            </a:r>
            <a:r>
              <a:rPr lang="en-US" altLang="ko-KR" sz="600" kern="0" dirty="0" smtClean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  </a:t>
            </a:r>
            <a:r>
              <a:rPr lang="en-US" altLang="ko-KR" sz="1200" kern="0" dirty="0" smtClean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(Pima Indian Diabetes)</a:t>
            </a:r>
            <a:endParaRPr lang="en-US" altLang="ko-KR" sz="3600" b="1" kern="0" dirty="0">
              <a:ln w="19050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7" name="자유형: 도형 136">
            <a:extLst>
              <a:ext uri="{FF2B5EF4-FFF2-40B4-BE49-F238E27FC236}">
                <a16:creationId xmlns:a16="http://schemas.microsoft.com/office/drawing/2014/main" id="{94C22E89-96A4-4BC4-9BCD-D57D666CE82E}"/>
              </a:ext>
            </a:extLst>
          </p:cNvPr>
          <p:cNvSpPr/>
          <p:nvPr/>
        </p:nvSpPr>
        <p:spPr>
          <a:xfrm flipV="1">
            <a:off x="2917767" y="406738"/>
            <a:ext cx="1164495" cy="45719"/>
          </a:xfrm>
          <a:custGeom>
            <a:avLst/>
            <a:gdLst>
              <a:gd name="connsiteX0" fmla="*/ 0 w 706170"/>
              <a:gd name="connsiteY0" fmla="*/ 27180 h 38037"/>
              <a:gd name="connsiteX1" fmla="*/ 244443 w 706170"/>
              <a:gd name="connsiteY1" fmla="*/ 20 h 38037"/>
              <a:gd name="connsiteX2" fmla="*/ 506994 w 706170"/>
              <a:gd name="connsiteY2" fmla="*/ 18127 h 38037"/>
              <a:gd name="connsiteX3" fmla="*/ 706170 w 706170"/>
              <a:gd name="connsiteY3" fmla="*/ 36234 h 38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6170" h="38037">
                <a:moveTo>
                  <a:pt x="0" y="27180"/>
                </a:moveTo>
                <a:cubicBezTo>
                  <a:pt x="92224" y="8736"/>
                  <a:pt x="109719" y="3566"/>
                  <a:pt x="244443" y="20"/>
                </a:cubicBezTo>
                <a:cubicBezTo>
                  <a:pt x="270179" y="-657"/>
                  <a:pt x="469883" y="15272"/>
                  <a:pt x="506994" y="18127"/>
                </a:cubicBezTo>
                <a:cubicBezTo>
                  <a:pt x="620410" y="46481"/>
                  <a:pt x="554536" y="36234"/>
                  <a:pt x="706170" y="36234"/>
                </a:cubicBezTo>
              </a:path>
            </a:pathLst>
          </a:custGeom>
          <a:noFill/>
          <a:ln w="50800" cap="rnd">
            <a:solidFill>
              <a:srgbClr val="FFC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44F7597-3DB7-46DD-912B-1E7634EAC8FA}"/>
              </a:ext>
            </a:extLst>
          </p:cNvPr>
          <p:cNvSpPr txBox="1"/>
          <p:nvPr/>
        </p:nvSpPr>
        <p:spPr>
          <a:xfrm>
            <a:off x="792584" y="805108"/>
            <a:ext cx="3276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New </a:t>
            </a:r>
            <a:r>
              <a:rPr lang="en-US" altLang="ko-KR" sz="2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</a:t>
            </a:r>
            <a:r>
              <a:rPr lang="en-US" altLang="ko-KR" sz="24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olumn Create</a:t>
            </a:r>
            <a:endParaRPr lang="en-US" altLang="ko-KR" sz="2400" kern="0" dirty="0"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875302" y="4136570"/>
            <a:ext cx="96984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BMI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값은 다음과 같은 기준을 통해서 </a:t>
            </a:r>
            <a:r>
              <a:rPr lang="ko-KR" altLang="en-US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저체중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정상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과체중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비만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고도비만으로 나누어진다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전반적으로 체중이 많이 나가는 사람이 많이 조사되었다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비만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&gt;&gt;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과체중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&gt;&gt; </a:t>
            </a:r>
            <a:r>
              <a:rPr lang="ko-KR" altLang="en-US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저체중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&gt;&gt;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정상 순으로 당뇨병 비율이 많았다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이를 활용하여 당뇨병 </a:t>
            </a:r>
            <a:r>
              <a:rPr lang="ko-KR" altLang="en-US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위험군인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과체중 이상을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체크하고 나머지는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0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으로 체크하는 변수를 추가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!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8" b="9491"/>
          <a:stretch/>
        </p:blipFill>
        <p:spPr>
          <a:xfrm>
            <a:off x="704162" y="1612669"/>
            <a:ext cx="5544796" cy="219456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015" y="1639769"/>
            <a:ext cx="5025075" cy="218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56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B36505E0-3E72-4309-B403-477058E8DDAD}"/>
              </a:ext>
            </a:extLst>
          </p:cNvPr>
          <p:cNvGrpSpPr/>
          <p:nvPr/>
        </p:nvGrpSpPr>
        <p:grpSpPr>
          <a:xfrm>
            <a:off x="29791" y="343503"/>
            <a:ext cx="12176723" cy="6455591"/>
            <a:chOff x="29791" y="343503"/>
            <a:chExt cx="12176723" cy="6455591"/>
          </a:xfrm>
        </p:grpSpPr>
        <p:sp>
          <p:nvSpPr>
            <p:cNvPr id="119" name="직각 삼각형 118">
              <a:extLst>
                <a:ext uri="{FF2B5EF4-FFF2-40B4-BE49-F238E27FC236}">
                  <a16:creationId xmlns:a16="http://schemas.microsoft.com/office/drawing/2014/main" id="{9274F498-104D-46BC-8B74-F1F735FD060C}"/>
                </a:ext>
              </a:extLst>
            </p:cNvPr>
            <p:cNvSpPr/>
            <p:nvPr/>
          </p:nvSpPr>
          <p:spPr>
            <a:xfrm flipV="1">
              <a:off x="359795" y="6717993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" name="직각 삼각형 119">
              <a:extLst>
                <a:ext uri="{FF2B5EF4-FFF2-40B4-BE49-F238E27FC236}">
                  <a16:creationId xmlns:a16="http://schemas.microsoft.com/office/drawing/2014/main" id="{6BB77BBD-01BE-43B4-A67F-A462C320B279}"/>
                </a:ext>
              </a:extLst>
            </p:cNvPr>
            <p:cNvSpPr/>
            <p:nvPr/>
          </p:nvSpPr>
          <p:spPr>
            <a:xfrm flipH="1" flipV="1">
              <a:off x="7329716" y="6718385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FAF07C7-A4A2-48E8-95D8-46A0082E7CB7}"/>
                </a:ext>
              </a:extLst>
            </p:cNvPr>
            <p:cNvSpPr/>
            <p:nvPr/>
          </p:nvSpPr>
          <p:spPr>
            <a:xfrm>
              <a:off x="359795" y="544737"/>
              <a:ext cx="11501438" cy="6167437"/>
            </a:xfrm>
            <a:custGeom>
              <a:avLst/>
              <a:gdLst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025" h="6334125">
                  <a:moveTo>
                    <a:pt x="0" y="0"/>
                  </a:moveTo>
                  <a:cubicBezTo>
                    <a:pt x="3886200" y="76200"/>
                    <a:pt x="7753350" y="57150"/>
                    <a:pt x="11630025" y="0"/>
                  </a:cubicBezTo>
                  <a:cubicBezTo>
                    <a:pt x="11563350" y="2101850"/>
                    <a:pt x="11553825" y="4222750"/>
                    <a:pt x="11630025" y="6334125"/>
                  </a:cubicBezTo>
                  <a:cubicBezTo>
                    <a:pt x="7753350" y="6276975"/>
                    <a:pt x="3876675" y="6334125"/>
                    <a:pt x="0" y="6334125"/>
                  </a:cubicBezTo>
                  <a:cubicBezTo>
                    <a:pt x="47625" y="4251325"/>
                    <a:pt x="57150" y="2168525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DB22824-472C-4553-8D55-8CDCAEABBE14}"/>
                </a:ext>
              </a:extLst>
            </p:cNvPr>
            <p:cNvGrpSpPr/>
            <p:nvPr/>
          </p:nvGrpSpPr>
          <p:grpSpPr>
            <a:xfrm>
              <a:off x="29791" y="352636"/>
              <a:ext cx="1027342" cy="773126"/>
              <a:chOff x="15277" y="236524"/>
              <a:chExt cx="1027342" cy="77312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B06E99B-3AFC-4671-9717-000E7F4294D7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209DE6FB-8DF7-4A24-8512-F26609B66C1E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92910101-B1DD-456E-9D49-082F643A3C59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FBDE09A8-D55C-41E5-B88C-238C7959963B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F8848371-C3FF-4457-8B2D-5458042983F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9F4E179F-C048-41D5-8519-B09C65FD33BD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7866E619-8FC2-4949-B558-0922BEEDAFA4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F9A2CB96-D626-41B0-AA4C-CABD1BD03DA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4B10BDFD-2A3D-4D36-843A-0886B9FB5D5A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047AAD4E-BF93-456C-BD37-D9FCFA001ACC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01DE740C-C0AC-459A-B786-0BFEDFDE9A9E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CB93D76C-B88F-4024-B867-26F956883782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C043E1C0-AAF1-445B-B818-B3CE063149E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9F593020-ABE2-4681-BA33-CC1972FAF150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34AC4155-DBFB-40C0-891F-C7E48D5E7D88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EFCACA6C-07BC-4F68-940C-B767E4C1BF42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8FF7E18-103F-4081-888A-C40534D7482B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797889B-46A9-4672-9CE5-771E79A7F29B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F5F98107-4549-4BE9-BFD7-4FC0ECB034B2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965CC441-126B-45B3-A195-9362E43F40E3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0A1303E9-83F5-49FB-9D6A-D13FD0BAA358}"/>
                </a:ext>
              </a:extLst>
            </p:cNvPr>
            <p:cNvSpPr/>
            <p:nvPr/>
          </p:nvSpPr>
          <p:spPr>
            <a:xfrm>
              <a:off x="473869" y="1154433"/>
              <a:ext cx="26236" cy="61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36" h="895350">
                  <a:moveTo>
                    <a:pt x="0" y="0"/>
                  </a:moveTo>
                  <a:cubicBezTo>
                    <a:pt x="3175" y="161925"/>
                    <a:pt x="5208" y="323876"/>
                    <a:pt x="9525" y="485775"/>
                  </a:cubicBezTo>
                  <a:cubicBezTo>
                    <a:pt x="11558" y="562014"/>
                    <a:pt x="13803" y="638290"/>
                    <a:pt x="19050" y="714375"/>
                  </a:cubicBezTo>
                  <a:cubicBezTo>
                    <a:pt x="31688" y="897631"/>
                    <a:pt x="23812" y="713803"/>
                    <a:pt x="23812" y="89535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EE77865-8351-4836-9758-09DF0CE9B7F6}"/>
                </a:ext>
              </a:extLst>
            </p:cNvPr>
            <p:cNvSpPr/>
            <p:nvPr/>
          </p:nvSpPr>
          <p:spPr>
            <a:xfrm>
              <a:off x="507204" y="1013842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79730E8A-6537-4F29-857A-CCFC9D5168E0}"/>
                </a:ext>
              </a:extLst>
            </p:cNvPr>
            <p:cNvSpPr/>
            <p:nvPr/>
          </p:nvSpPr>
          <p:spPr>
            <a:xfrm>
              <a:off x="11700071" y="1057732"/>
              <a:ext cx="6420" cy="216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B39F0877-AD32-473C-B332-7B6D5DD702C5}"/>
                </a:ext>
              </a:extLst>
            </p:cNvPr>
            <p:cNvGrpSpPr/>
            <p:nvPr/>
          </p:nvGrpSpPr>
          <p:grpSpPr>
            <a:xfrm flipH="1">
              <a:off x="11179172" y="343503"/>
              <a:ext cx="1027342" cy="773126"/>
              <a:chOff x="15277" y="236524"/>
              <a:chExt cx="1027342" cy="773126"/>
            </a:xfrm>
          </p:grpSpPr>
          <p:sp>
            <p:nvSpPr>
              <p:cNvPr id="78" name="직사각형 20">
                <a:extLst>
                  <a:ext uri="{FF2B5EF4-FFF2-40B4-BE49-F238E27FC236}">
                    <a16:creationId xmlns:a16="http://schemas.microsoft.com/office/drawing/2014/main" id="{E91D55B7-ADB0-4E82-82E4-687BDAE5764E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DEEB9A11-404A-475B-962E-C1CAC9F29E11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67CA737A-35B4-4CF6-8A27-DC1FE533D82A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A8A2B94F-5F0E-4806-B81C-7C1158C30C83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DFC9EB87-A0E0-4019-814F-CBC9ADF684B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8FAC1CB5-5F60-4773-BEA7-FF4D07DB14FC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C91E233D-10A1-49C3-B392-D205678583F2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C8294D53-438E-47AE-9211-CC78051E287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9C599F4B-9871-4D2E-A0BB-271AC502B76E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D83B6985-07B6-4FF7-90AB-F46C79696874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710C303A-054D-4324-8755-CDD793F7F305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A2A0268F-E263-41CA-A74D-E4DCCC240799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ABE9680A-4D70-48A3-9901-6C7C92EC63D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A67A7B41-DA58-4C10-A59E-D01277223B8F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6ED63965-FC97-4019-9B4C-46C9EB5808C4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4EC66BA5-D5A9-488B-9994-44433E9AFEAE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579759EE-BC91-4F17-9F69-5700AAE63E17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4494FEE3-155C-4BD3-B69C-CB48DEFE419F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39236D1F-F213-4625-9BD4-451C330ABA86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8FAC953A-BF7F-44AA-B2D1-942817FDC724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0C9658B6-511F-4F35-BDE1-B13568E8B2C2}"/>
                </a:ext>
              </a:extLst>
            </p:cNvPr>
            <p:cNvSpPr/>
            <p:nvPr/>
          </p:nvSpPr>
          <p:spPr>
            <a:xfrm>
              <a:off x="11658629" y="992213"/>
              <a:ext cx="6420" cy="108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7CF0F1B4-7C15-4C36-91A6-502A5AFC63B4}"/>
                </a:ext>
              </a:extLst>
            </p:cNvPr>
            <p:cNvSpPr/>
            <p:nvPr/>
          </p:nvSpPr>
          <p:spPr>
            <a:xfrm>
              <a:off x="11211204" y="610192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20056654-515B-462D-A140-FDDD1E729F5B}"/>
                </a:ext>
              </a:extLst>
            </p:cNvPr>
            <p:cNvSpPr/>
            <p:nvPr/>
          </p:nvSpPr>
          <p:spPr>
            <a:xfrm>
              <a:off x="11183502" y="642077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6731BD47-CE26-4D3C-B357-B0A98EED522A}"/>
                </a:ext>
              </a:extLst>
            </p:cNvPr>
            <p:cNvSpPr/>
            <p:nvPr/>
          </p:nvSpPr>
          <p:spPr>
            <a:xfrm>
              <a:off x="11618400" y="953095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081C74B9-ECFD-47B2-BD45-3AA0686280CD}"/>
                </a:ext>
              </a:extLst>
            </p:cNvPr>
            <p:cNvSpPr/>
            <p:nvPr/>
          </p:nvSpPr>
          <p:spPr>
            <a:xfrm>
              <a:off x="466464" y="6400233"/>
              <a:ext cx="8677" cy="211061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98170E6E-3583-4366-AFB4-4D9AA180FD01}"/>
                </a:ext>
              </a:extLst>
            </p:cNvPr>
            <p:cNvSpPr/>
            <p:nvPr/>
          </p:nvSpPr>
          <p:spPr>
            <a:xfrm>
              <a:off x="497034" y="6575294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02E8E5C2-66A1-4F2E-81A3-284764224D24}"/>
                </a:ext>
              </a:extLst>
            </p:cNvPr>
            <p:cNvSpPr/>
            <p:nvPr/>
          </p:nvSpPr>
          <p:spPr>
            <a:xfrm>
              <a:off x="434596" y="6509487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8C9074CA-0202-48E8-9534-371F61657BB3}"/>
                </a:ext>
              </a:extLst>
            </p:cNvPr>
            <p:cNvSpPr/>
            <p:nvPr/>
          </p:nvSpPr>
          <p:spPr>
            <a:xfrm rot="5400000">
              <a:off x="1111687" y="418719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1CB8AE33-B40E-44FA-A2A9-7409B83AFBFD}"/>
                </a:ext>
              </a:extLst>
            </p:cNvPr>
            <p:cNvSpPr/>
            <p:nvPr/>
          </p:nvSpPr>
          <p:spPr>
            <a:xfrm>
              <a:off x="881289" y="652425"/>
              <a:ext cx="140494" cy="8993"/>
            </a:xfrm>
            <a:custGeom>
              <a:avLst/>
              <a:gdLst>
                <a:gd name="connsiteX0" fmla="*/ 0 w 140494"/>
                <a:gd name="connsiteY0" fmla="*/ 8993 h 8993"/>
                <a:gd name="connsiteX1" fmla="*/ 123825 w 140494"/>
                <a:gd name="connsiteY1" fmla="*/ 6612 h 8993"/>
                <a:gd name="connsiteX2" fmla="*/ 140494 w 140494"/>
                <a:gd name="connsiteY2" fmla="*/ 8993 h 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494" h="8993">
                  <a:moveTo>
                    <a:pt x="0" y="8993"/>
                  </a:moveTo>
                  <a:cubicBezTo>
                    <a:pt x="48256" y="-7090"/>
                    <a:pt x="14208" y="2476"/>
                    <a:pt x="123825" y="6612"/>
                  </a:cubicBezTo>
                  <a:cubicBezTo>
                    <a:pt x="129434" y="6824"/>
                    <a:pt x="140494" y="8993"/>
                    <a:pt x="140494" y="8993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E970333B-188C-4C0D-B613-C2E0006ABE3A}"/>
              </a:ext>
            </a:extLst>
          </p:cNvPr>
          <p:cNvSpPr txBox="1"/>
          <p:nvPr/>
        </p:nvSpPr>
        <p:spPr>
          <a:xfrm>
            <a:off x="1523783" y="-24511"/>
            <a:ext cx="9158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 smtClean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Data Mining - </a:t>
            </a:r>
            <a:r>
              <a:rPr lang="ko-KR" altLang="en-US" sz="2400" b="1" kern="0" dirty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데이터분석 </a:t>
            </a:r>
            <a:r>
              <a:rPr lang="ko-KR" altLang="en-US" sz="2400" b="1" kern="0" dirty="0" smtClean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중간발표</a:t>
            </a:r>
            <a:r>
              <a:rPr lang="en-US" altLang="ko-KR" sz="600" kern="0" dirty="0" smtClean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  </a:t>
            </a:r>
            <a:r>
              <a:rPr lang="en-US" altLang="ko-KR" sz="1200" kern="0" dirty="0" smtClean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(Pima Indian Diabetes)</a:t>
            </a:r>
            <a:endParaRPr lang="en-US" altLang="ko-KR" sz="3600" b="1" kern="0" dirty="0">
              <a:ln w="19050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7" name="자유형: 도형 136">
            <a:extLst>
              <a:ext uri="{FF2B5EF4-FFF2-40B4-BE49-F238E27FC236}">
                <a16:creationId xmlns:a16="http://schemas.microsoft.com/office/drawing/2014/main" id="{94C22E89-96A4-4BC4-9BCD-D57D666CE82E}"/>
              </a:ext>
            </a:extLst>
          </p:cNvPr>
          <p:cNvSpPr/>
          <p:nvPr/>
        </p:nvSpPr>
        <p:spPr>
          <a:xfrm flipV="1">
            <a:off x="2917767" y="406738"/>
            <a:ext cx="1164495" cy="45719"/>
          </a:xfrm>
          <a:custGeom>
            <a:avLst/>
            <a:gdLst>
              <a:gd name="connsiteX0" fmla="*/ 0 w 706170"/>
              <a:gd name="connsiteY0" fmla="*/ 27180 h 38037"/>
              <a:gd name="connsiteX1" fmla="*/ 244443 w 706170"/>
              <a:gd name="connsiteY1" fmla="*/ 20 h 38037"/>
              <a:gd name="connsiteX2" fmla="*/ 506994 w 706170"/>
              <a:gd name="connsiteY2" fmla="*/ 18127 h 38037"/>
              <a:gd name="connsiteX3" fmla="*/ 706170 w 706170"/>
              <a:gd name="connsiteY3" fmla="*/ 36234 h 38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6170" h="38037">
                <a:moveTo>
                  <a:pt x="0" y="27180"/>
                </a:moveTo>
                <a:cubicBezTo>
                  <a:pt x="92224" y="8736"/>
                  <a:pt x="109719" y="3566"/>
                  <a:pt x="244443" y="20"/>
                </a:cubicBezTo>
                <a:cubicBezTo>
                  <a:pt x="270179" y="-657"/>
                  <a:pt x="469883" y="15272"/>
                  <a:pt x="506994" y="18127"/>
                </a:cubicBezTo>
                <a:cubicBezTo>
                  <a:pt x="620410" y="46481"/>
                  <a:pt x="554536" y="36234"/>
                  <a:pt x="706170" y="36234"/>
                </a:cubicBezTo>
              </a:path>
            </a:pathLst>
          </a:custGeom>
          <a:noFill/>
          <a:ln w="50800" cap="rnd">
            <a:solidFill>
              <a:srgbClr val="FFC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44F7597-3DB7-46DD-912B-1E7634EAC8FA}"/>
              </a:ext>
            </a:extLst>
          </p:cNvPr>
          <p:cNvSpPr txBox="1"/>
          <p:nvPr/>
        </p:nvSpPr>
        <p:spPr>
          <a:xfrm>
            <a:off x="792584" y="805108"/>
            <a:ext cx="3552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Outlier – </a:t>
            </a:r>
            <a:r>
              <a:rPr lang="en-US" altLang="ko-KR" sz="2400" kern="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upperbound</a:t>
            </a:r>
            <a:endParaRPr lang="en-US" altLang="ko-KR" sz="2400" kern="0" dirty="0"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584" y="1552766"/>
            <a:ext cx="5659263" cy="4469231"/>
          </a:xfrm>
          <a:prstGeom prst="rect">
            <a:avLst/>
          </a:prstGeom>
        </p:spPr>
      </p:pic>
      <p:sp>
        <p:nvSpPr>
          <p:cNvPr id="99" name="TextBox 98"/>
          <p:cNvSpPr txBox="1"/>
          <p:nvPr/>
        </p:nvSpPr>
        <p:spPr>
          <a:xfrm>
            <a:off x="6524684" y="1240549"/>
            <a:ext cx="52522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인슐린과 집안 내력 데이터는 </a:t>
            </a:r>
            <a:r>
              <a:rPr lang="ko-KR" altLang="en-US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이상치가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너무 많아  제거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243" y="2472444"/>
            <a:ext cx="486727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3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B36505E0-3E72-4309-B403-477058E8DDAD}"/>
              </a:ext>
            </a:extLst>
          </p:cNvPr>
          <p:cNvGrpSpPr/>
          <p:nvPr/>
        </p:nvGrpSpPr>
        <p:grpSpPr>
          <a:xfrm>
            <a:off x="29791" y="343503"/>
            <a:ext cx="12176723" cy="6455591"/>
            <a:chOff x="29791" y="343503"/>
            <a:chExt cx="12176723" cy="6455591"/>
          </a:xfrm>
        </p:grpSpPr>
        <p:sp>
          <p:nvSpPr>
            <p:cNvPr id="119" name="직각 삼각형 118">
              <a:extLst>
                <a:ext uri="{FF2B5EF4-FFF2-40B4-BE49-F238E27FC236}">
                  <a16:creationId xmlns:a16="http://schemas.microsoft.com/office/drawing/2014/main" id="{9274F498-104D-46BC-8B74-F1F735FD060C}"/>
                </a:ext>
              </a:extLst>
            </p:cNvPr>
            <p:cNvSpPr/>
            <p:nvPr/>
          </p:nvSpPr>
          <p:spPr>
            <a:xfrm flipV="1">
              <a:off x="359795" y="6717993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" name="직각 삼각형 119">
              <a:extLst>
                <a:ext uri="{FF2B5EF4-FFF2-40B4-BE49-F238E27FC236}">
                  <a16:creationId xmlns:a16="http://schemas.microsoft.com/office/drawing/2014/main" id="{6BB77BBD-01BE-43B4-A67F-A462C320B279}"/>
                </a:ext>
              </a:extLst>
            </p:cNvPr>
            <p:cNvSpPr/>
            <p:nvPr/>
          </p:nvSpPr>
          <p:spPr>
            <a:xfrm flipH="1" flipV="1">
              <a:off x="7329716" y="6718385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FAF07C7-A4A2-48E8-95D8-46A0082E7CB7}"/>
                </a:ext>
              </a:extLst>
            </p:cNvPr>
            <p:cNvSpPr/>
            <p:nvPr/>
          </p:nvSpPr>
          <p:spPr>
            <a:xfrm>
              <a:off x="359795" y="544737"/>
              <a:ext cx="11501438" cy="6167437"/>
            </a:xfrm>
            <a:custGeom>
              <a:avLst/>
              <a:gdLst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025" h="6334125">
                  <a:moveTo>
                    <a:pt x="0" y="0"/>
                  </a:moveTo>
                  <a:cubicBezTo>
                    <a:pt x="3886200" y="76200"/>
                    <a:pt x="7753350" y="57150"/>
                    <a:pt x="11630025" y="0"/>
                  </a:cubicBezTo>
                  <a:cubicBezTo>
                    <a:pt x="11563350" y="2101850"/>
                    <a:pt x="11553825" y="4222750"/>
                    <a:pt x="11630025" y="6334125"/>
                  </a:cubicBezTo>
                  <a:cubicBezTo>
                    <a:pt x="7753350" y="6276975"/>
                    <a:pt x="3876675" y="6334125"/>
                    <a:pt x="0" y="6334125"/>
                  </a:cubicBezTo>
                  <a:cubicBezTo>
                    <a:pt x="47625" y="4251325"/>
                    <a:pt x="57150" y="2168525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DB22824-472C-4553-8D55-8CDCAEABBE14}"/>
                </a:ext>
              </a:extLst>
            </p:cNvPr>
            <p:cNvGrpSpPr/>
            <p:nvPr/>
          </p:nvGrpSpPr>
          <p:grpSpPr>
            <a:xfrm>
              <a:off x="29791" y="352636"/>
              <a:ext cx="1027342" cy="773126"/>
              <a:chOff x="15277" y="236524"/>
              <a:chExt cx="1027342" cy="77312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B06E99B-3AFC-4671-9717-000E7F4294D7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209DE6FB-8DF7-4A24-8512-F26609B66C1E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92910101-B1DD-456E-9D49-082F643A3C59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FBDE09A8-D55C-41E5-B88C-238C7959963B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F8848371-C3FF-4457-8B2D-5458042983F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9F4E179F-C048-41D5-8519-B09C65FD33BD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7866E619-8FC2-4949-B558-0922BEEDAFA4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F9A2CB96-D626-41B0-AA4C-CABD1BD03DA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4B10BDFD-2A3D-4D36-843A-0886B9FB5D5A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047AAD4E-BF93-456C-BD37-D9FCFA001ACC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01DE740C-C0AC-459A-B786-0BFEDFDE9A9E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CB93D76C-B88F-4024-B867-26F956883782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C043E1C0-AAF1-445B-B818-B3CE063149E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9F593020-ABE2-4681-BA33-CC1972FAF150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34AC4155-DBFB-40C0-891F-C7E48D5E7D88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EFCACA6C-07BC-4F68-940C-B767E4C1BF42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8FF7E18-103F-4081-888A-C40534D7482B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797889B-46A9-4672-9CE5-771E79A7F29B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F5F98107-4549-4BE9-BFD7-4FC0ECB034B2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965CC441-126B-45B3-A195-9362E43F40E3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0A1303E9-83F5-49FB-9D6A-D13FD0BAA358}"/>
                </a:ext>
              </a:extLst>
            </p:cNvPr>
            <p:cNvSpPr/>
            <p:nvPr/>
          </p:nvSpPr>
          <p:spPr>
            <a:xfrm>
              <a:off x="473869" y="1154433"/>
              <a:ext cx="26236" cy="61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36" h="895350">
                  <a:moveTo>
                    <a:pt x="0" y="0"/>
                  </a:moveTo>
                  <a:cubicBezTo>
                    <a:pt x="3175" y="161925"/>
                    <a:pt x="5208" y="323876"/>
                    <a:pt x="9525" y="485775"/>
                  </a:cubicBezTo>
                  <a:cubicBezTo>
                    <a:pt x="11558" y="562014"/>
                    <a:pt x="13803" y="638290"/>
                    <a:pt x="19050" y="714375"/>
                  </a:cubicBezTo>
                  <a:cubicBezTo>
                    <a:pt x="31688" y="897631"/>
                    <a:pt x="23812" y="713803"/>
                    <a:pt x="23812" y="89535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EE77865-8351-4836-9758-09DF0CE9B7F6}"/>
                </a:ext>
              </a:extLst>
            </p:cNvPr>
            <p:cNvSpPr/>
            <p:nvPr/>
          </p:nvSpPr>
          <p:spPr>
            <a:xfrm>
              <a:off x="507204" y="1013842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79730E8A-6537-4F29-857A-CCFC9D5168E0}"/>
                </a:ext>
              </a:extLst>
            </p:cNvPr>
            <p:cNvSpPr/>
            <p:nvPr/>
          </p:nvSpPr>
          <p:spPr>
            <a:xfrm>
              <a:off x="11700071" y="1057732"/>
              <a:ext cx="6420" cy="216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B39F0877-AD32-473C-B332-7B6D5DD702C5}"/>
                </a:ext>
              </a:extLst>
            </p:cNvPr>
            <p:cNvGrpSpPr/>
            <p:nvPr/>
          </p:nvGrpSpPr>
          <p:grpSpPr>
            <a:xfrm flipH="1">
              <a:off x="11179172" y="343503"/>
              <a:ext cx="1027342" cy="773126"/>
              <a:chOff x="15277" y="236524"/>
              <a:chExt cx="1027342" cy="773126"/>
            </a:xfrm>
          </p:grpSpPr>
          <p:sp>
            <p:nvSpPr>
              <p:cNvPr id="78" name="직사각형 20">
                <a:extLst>
                  <a:ext uri="{FF2B5EF4-FFF2-40B4-BE49-F238E27FC236}">
                    <a16:creationId xmlns:a16="http://schemas.microsoft.com/office/drawing/2014/main" id="{E91D55B7-ADB0-4E82-82E4-687BDAE5764E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DEEB9A11-404A-475B-962E-C1CAC9F29E11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67CA737A-35B4-4CF6-8A27-DC1FE533D82A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A8A2B94F-5F0E-4806-B81C-7C1158C30C83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DFC9EB87-A0E0-4019-814F-CBC9ADF684B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8FAC1CB5-5F60-4773-BEA7-FF4D07DB14FC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C91E233D-10A1-49C3-B392-D205678583F2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C8294D53-438E-47AE-9211-CC78051E287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9C599F4B-9871-4D2E-A0BB-271AC502B76E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D83B6985-07B6-4FF7-90AB-F46C79696874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710C303A-054D-4324-8755-CDD793F7F305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A2A0268F-E263-41CA-A74D-E4DCCC240799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ABE9680A-4D70-48A3-9901-6C7C92EC63D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A67A7B41-DA58-4C10-A59E-D01277223B8F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6ED63965-FC97-4019-9B4C-46C9EB5808C4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4EC66BA5-D5A9-488B-9994-44433E9AFEAE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579759EE-BC91-4F17-9F69-5700AAE63E17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4494FEE3-155C-4BD3-B69C-CB48DEFE419F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39236D1F-F213-4625-9BD4-451C330ABA86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8FAC953A-BF7F-44AA-B2D1-942817FDC724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0C9658B6-511F-4F35-BDE1-B13568E8B2C2}"/>
                </a:ext>
              </a:extLst>
            </p:cNvPr>
            <p:cNvSpPr/>
            <p:nvPr/>
          </p:nvSpPr>
          <p:spPr>
            <a:xfrm>
              <a:off x="11658629" y="992213"/>
              <a:ext cx="6420" cy="108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7CF0F1B4-7C15-4C36-91A6-502A5AFC63B4}"/>
                </a:ext>
              </a:extLst>
            </p:cNvPr>
            <p:cNvSpPr/>
            <p:nvPr/>
          </p:nvSpPr>
          <p:spPr>
            <a:xfrm>
              <a:off x="11211204" y="610192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20056654-515B-462D-A140-FDDD1E729F5B}"/>
                </a:ext>
              </a:extLst>
            </p:cNvPr>
            <p:cNvSpPr/>
            <p:nvPr/>
          </p:nvSpPr>
          <p:spPr>
            <a:xfrm>
              <a:off x="11183502" y="642077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6731BD47-CE26-4D3C-B357-B0A98EED522A}"/>
                </a:ext>
              </a:extLst>
            </p:cNvPr>
            <p:cNvSpPr/>
            <p:nvPr/>
          </p:nvSpPr>
          <p:spPr>
            <a:xfrm>
              <a:off x="11618400" y="953095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081C74B9-ECFD-47B2-BD45-3AA0686280CD}"/>
                </a:ext>
              </a:extLst>
            </p:cNvPr>
            <p:cNvSpPr/>
            <p:nvPr/>
          </p:nvSpPr>
          <p:spPr>
            <a:xfrm>
              <a:off x="466464" y="6400233"/>
              <a:ext cx="8677" cy="211061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98170E6E-3583-4366-AFB4-4D9AA180FD01}"/>
                </a:ext>
              </a:extLst>
            </p:cNvPr>
            <p:cNvSpPr/>
            <p:nvPr/>
          </p:nvSpPr>
          <p:spPr>
            <a:xfrm>
              <a:off x="497034" y="6575294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02E8E5C2-66A1-4F2E-81A3-284764224D24}"/>
                </a:ext>
              </a:extLst>
            </p:cNvPr>
            <p:cNvSpPr/>
            <p:nvPr/>
          </p:nvSpPr>
          <p:spPr>
            <a:xfrm>
              <a:off x="434596" y="6509487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8C9074CA-0202-48E8-9534-371F61657BB3}"/>
                </a:ext>
              </a:extLst>
            </p:cNvPr>
            <p:cNvSpPr/>
            <p:nvPr/>
          </p:nvSpPr>
          <p:spPr>
            <a:xfrm rot="5400000">
              <a:off x="1111687" y="418719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1CB8AE33-B40E-44FA-A2A9-7409B83AFBFD}"/>
                </a:ext>
              </a:extLst>
            </p:cNvPr>
            <p:cNvSpPr/>
            <p:nvPr/>
          </p:nvSpPr>
          <p:spPr>
            <a:xfrm>
              <a:off x="881289" y="652425"/>
              <a:ext cx="140494" cy="8993"/>
            </a:xfrm>
            <a:custGeom>
              <a:avLst/>
              <a:gdLst>
                <a:gd name="connsiteX0" fmla="*/ 0 w 140494"/>
                <a:gd name="connsiteY0" fmla="*/ 8993 h 8993"/>
                <a:gd name="connsiteX1" fmla="*/ 123825 w 140494"/>
                <a:gd name="connsiteY1" fmla="*/ 6612 h 8993"/>
                <a:gd name="connsiteX2" fmla="*/ 140494 w 140494"/>
                <a:gd name="connsiteY2" fmla="*/ 8993 h 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494" h="8993">
                  <a:moveTo>
                    <a:pt x="0" y="8993"/>
                  </a:moveTo>
                  <a:cubicBezTo>
                    <a:pt x="48256" y="-7090"/>
                    <a:pt x="14208" y="2476"/>
                    <a:pt x="123825" y="6612"/>
                  </a:cubicBezTo>
                  <a:cubicBezTo>
                    <a:pt x="129434" y="6824"/>
                    <a:pt x="140494" y="8993"/>
                    <a:pt x="140494" y="8993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E970333B-188C-4C0D-B613-C2E0006ABE3A}"/>
              </a:ext>
            </a:extLst>
          </p:cNvPr>
          <p:cNvSpPr txBox="1"/>
          <p:nvPr/>
        </p:nvSpPr>
        <p:spPr>
          <a:xfrm>
            <a:off x="1523783" y="-24511"/>
            <a:ext cx="9158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 smtClean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Data Mining - </a:t>
            </a:r>
            <a:r>
              <a:rPr lang="ko-KR" altLang="en-US" sz="2400" b="1" kern="0" dirty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데이터분석 </a:t>
            </a:r>
            <a:r>
              <a:rPr lang="ko-KR" altLang="en-US" sz="2400" b="1" kern="0" dirty="0" smtClean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중간발표</a:t>
            </a:r>
            <a:r>
              <a:rPr lang="en-US" altLang="ko-KR" sz="600" kern="0" dirty="0" smtClean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  </a:t>
            </a:r>
            <a:r>
              <a:rPr lang="en-US" altLang="ko-KR" sz="1200" kern="0" dirty="0" smtClean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(Pima Indian Diabetes)</a:t>
            </a:r>
            <a:endParaRPr lang="en-US" altLang="ko-KR" sz="3600" b="1" kern="0" dirty="0">
              <a:ln w="19050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7" name="자유형: 도형 136">
            <a:extLst>
              <a:ext uri="{FF2B5EF4-FFF2-40B4-BE49-F238E27FC236}">
                <a16:creationId xmlns:a16="http://schemas.microsoft.com/office/drawing/2014/main" id="{94C22E89-96A4-4BC4-9BCD-D57D666CE82E}"/>
              </a:ext>
            </a:extLst>
          </p:cNvPr>
          <p:cNvSpPr/>
          <p:nvPr/>
        </p:nvSpPr>
        <p:spPr>
          <a:xfrm flipV="1">
            <a:off x="2917767" y="406738"/>
            <a:ext cx="1164495" cy="45719"/>
          </a:xfrm>
          <a:custGeom>
            <a:avLst/>
            <a:gdLst>
              <a:gd name="connsiteX0" fmla="*/ 0 w 706170"/>
              <a:gd name="connsiteY0" fmla="*/ 27180 h 38037"/>
              <a:gd name="connsiteX1" fmla="*/ 244443 w 706170"/>
              <a:gd name="connsiteY1" fmla="*/ 20 h 38037"/>
              <a:gd name="connsiteX2" fmla="*/ 506994 w 706170"/>
              <a:gd name="connsiteY2" fmla="*/ 18127 h 38037"/>
              <a:gd name="connsiteX3" fmla="*/ 706170 w 706170"/>
              <a:gd name="connsiteY3" fmla="*/ 36234 h 38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6170" h="38037">
                <a:moveTo>
                  <a:pt x="0" y="27180"/>
                </a:moveTo>
                <a:cubicBezTo>
                  <a:pt x="92224" y="8736"/>
                  <a:pt x="109719" y="3566"/>
                  <a:pt x="244443" y="20"/>
                </a:cubicBezTo>
                <a:cubicBezTo>
                  <a:pt x="270179" y="-657"/>
                  <a:pt x="469883" y="15272"/>
                  <a:pt x="506994" y="18127"/>
                </a:cubicBezTo>
                <a:cubicBezTo>
                  <a:pt x="620410" y="46481"/>
                  <a:pt x="554536" y="36234"/>
                  <a:pt x="706170" y="36234"/>
                </a:cubicBezTo>
              </a:path>
            </a:pathLst>
          </a:custGeom>
          <a:noFill/>
          <a:ln w="50800" cap="rnd">
            <a:solidFill>
              <a:srgbClr val="FFC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44F7597-3DB7-46DD-912B-1E7634EAC8FA}"/>
              </a:ext>
            </a:extLst>
          </p:cNvPr>
          <p:cNvSpPr txBox="1"/>
          <p:nvPr/>
        </p:nvSpPr>
        <p:spPr>
          <a:xfrm>
            <a:off x="792584" y="805108"/>
            <a:ext cx="917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EDA</a:t>
            </a:r>
            <a:endParaRPr lang="en-US" altLang="ko-KR" sz="2400" kern="0" dirty="0"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87" y="1100213"/>
            <a:ext cx="6601960" cy="5281568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7020914" y="2757294"/>
            <a:ext cx="52522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타겟을 기준으로 그린 각 설명 변수의         </a:t>
            </a:r>
            <a:r>
              <a:rPr lang="en-US" altLang="ko-KR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swarmplot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이다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모든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설명 변수는 타겟에 대해 다른 분포를              보이기 때문에 모든 설명 변수 채택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922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B36505E0-3E72-4309-B403-477058E8DDAD}"/>
              </a:ext>
            </a:extLst>
          </p:cNvPr>
          <p:cNvGrpSpPr/>
          <p:nvPr/>
        </p:nvGrpSpPr>
        <p:grpSpPr>
          <a:xfrm>
            <a:off x="29791" y="343503"/>
            <a:ext cx="12176723" cy="6455591"/>
            <a:chOff x="29791" y="343503"/>
            <a:chExt cx="12176723" cy="6455591"/>
          </a:xfrm>
        </p:grpSpPr>
        <p:sp>
          <p:nvSpPr>
            <p:cNvPr id="119" name="직각 삼각형 118">
              <a:extLst>
                <a:ext uri="{FF2B5EF4-FFF2-40B4-BE49-F238E27FC236}">
                  <a16:creationId xmlns:a16="http://schemas.microsoft.com/office/drawing/2014/main" id="{9274F498-104D-46BC-8B74-F1F735FD060C}"/>
                </a:ext>
              </a:extLst>
            </p:cNvPr>
            <p:cNvSpPr/>
            <p:nvPr/>
          </p:nvSpPr>
          <p:spPr>
            <a:xfrm flipV="1">
              <a:off x="359795" y="6717993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" name="직각 삼각형 119">
              <a:extLst>
                <a:ext uri="{FF2B5EF4-FFF2-40B4-BE49-F238E27FC236}">
                  <a16:creationId xmlns:a16="http://schemas.microsoft.com/office/drawing/2014/main" id="{6BB77BBD-01BE-43B4-A67F-A462C320B279}"/>
                </a:ext>
              </a:extLst>
            </p:cNvPr>
            <p:cNvSpPr/>
            <p:nvPr/>
          </p:nvSpPr>
          <p:spPr>
            <a:xfrm flipH="1" flipV="1">
              <a:off x="7329716" y="6718385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FAF07C7-A4A2-48E8-95D8-46A0082E7CB7}"/>
                </a:ext>
              </a:extLst>
            </p:cNvPr>
            <p:cNvSpPr/>
            <p:nvPr/>
          </p:nvSpPr>
          <p:spPr>
            <a:xfrm>
              <a:off x="359795" y="544737"/>
              <a:ext cx="11501438" cy="6167437"/>
            </a:xfrm>
            <a:custGeom>
              <a:avLst/>
              <a:gdLst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025" h="6334125">
                  <a:moveTo>
                    <a:pt x="0" y="0"/>
                  </a:moveTo>
                  <a:cubicBezTo>
                    <a:pt x="3886200" y="76200"/>
                    <a:pt x="7753350" y="57150"/>
                    <a:pt x="11630025" y="0"/>
                  </a:cubicBezTo>
                  <a:cubicBezTo>
                    <a:pt x="11563350" y="2101850"/>
                    <a:pt x="11553825" y="4222750"/>
                    <a:pt x="11630025" y="6334125"/>
                  </a:cubicBezTo>
                  <a:cubicBezTo>
                    <a:pt x="7753350" y="6276975"/>
                    <a:pt x="3876675" y="6334125"/>
                    <a:pt x="0" y="6334125"/>
                  </a:cubicBezTo>
                  <a:cubicBezTo>
                    <a:pt x="47625" y="4251325"/>
                    <a:pt x="57150" y="2168525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DB22824-472C-4553-8D55-8CDCAEABBE14}"/>
                </a:ext>
              </a:extLst>
            </p:cNvPr>
            <p:cNvGrpSpPr/>
            <p:nvPr/>
          </p:nvGrpSpPr>
          <p:grpSpPr>
            <a:xfrm>
              <a:off x="29791" y="352636"/>
              <a:ext cx="1027342" cy="773126"/>
              <a:chOff x="15277" y="236524"/>
              <a:chExt cx="1027342" cy="77312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B06E99B-3AFC-4671-9717-000E7F4294D7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209DE6FB-8DF7-4A24-8512-F26609B66C1E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92910101-B1DD-456E-9D49-082F643A3C59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FBDE09A8-D55C-41E5-B88C-238C7959963B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F8848371-C3FF-4457-8B2D-5458042983F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9F4E179F-C048-41D5-8519-B09C65FD33BD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7866E619-8FC2-4949-B558-0922BEEDAFA4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F9A2CB96-D626-41B0-AA4C-CABD1BD03DA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4B10BDFD-2A3D-4D36-843A-0886B9FB5D5A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047AAD4E-BF93-456C-BD37-D9FCFA001ACC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01DE740C-C0AC-459A-B786-0BFEDFDE9A9E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CB93D76C-B88F-4024-B867-26F956883782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C043E1C0-AAF1-445B-B818-B3CE063149E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9F593020-ABE2-4681-BA33-CC1972FAF150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34AC4155-DBFB-40C0-891F-C7E48D5E7D88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EFCACA6C-07BC-4F68-940C-B767E4C1BF42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8FF7E18-103F-4081-888A-C40534D7482B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797889B-46A9-4672-9CE5-771E79A7F29B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F5F98107-4549-4BE9-BFD7-4FC0ECB034B2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965CC441-126B-45B3-A195-9362E43F40E3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0A1303E9-83F5-49FB-9D6A-D13FD0BAA358}"/>
                </a:ext>
              </a:extLst>
            </p:cNvPr>
            <p:cNvSpPr/>
            <p:nvPr/>
          </p:nvSpPr>
          <p:spPr>
            <a:xfrm>
              <a:off x="473869" y="1154433"/>
              <a:ext cx="26236" cy="61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36" h="895350">
                  <a:moveTo>
                    <a:pt x="0" y="0"/>
                  </a:moveTo>
                  <a:cubicBezTo>
                    <a:pt x="3175" y="161925"/>
                    <a:pt x="5208" y="323876"/>
                    <a:pt x="9525" y="485775"/>
                  </a:cubicBezTo>
                  <a:cubicBezTo>
                    <a:pt x="11558" y="562014"/>
                    <a:pt x="13803" y="638290"/>
                    <a:pt x="19050" y="714375"/>
                  </a:cubicBezTo>
                  <a:cubicBezTo>
                    <a:pt x="31688" y="897631"/>
                    <a:pt x="23812" y="713803"/>
                    <a:pt x="23812" y="89535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EE77865-8351-4836-9758-09DF0CE9B7F6}"/>
                </a:ext>
              </a:extLst>
            </p:cNvPr>
            <p:cNvSpPr/>
            <p:nvPr/>
          </p:nvSpPr>
          <p:spPr>
            <a:xfrm>
              <a:off x="507204" y="1013842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79730E8A-6537-4F29-857A-CCFC9D5168E0}"/>
                </a:ext>
              </a:extLst>
            </p:cNvPr>
            <p:cNvSpPr/>
            <p:nvPr/>
          </p:nvSpPr>
          <p:spPr>
            <a:xfrm>
              <a:off x="11700071" y="1057732"/>
              <a:ext cx="6420" cy="216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B39F0877-AD32-473C-B332-7B6D5DD702C5}"/>
                </a:ext>
              </a:extLst>
            </p:cNvPr>
            <p:cNvGrpSpPr/>
            <p:nvPr/>
          </p:nvGrpSpPr>
          <p:grpSpPr>
            <a:xfrm flipH="1">
              <a:off x="11179172" y="343503"/>
              <a:ext cx="1027342" cy="773126"/>
              <a:chOff x="15277" y="236524"/>
              <a:chExt cx="1027342" cy="773126"/>
            </a:xfrm>
          </p:grpSpPr>
          <p:sp>
            <p:nvSpPr>
              <p:cNvPr id="78" name="직사각형 20">
                <a:extLst>
                  <a:ext uri="{FF2B5EF4-FFF2-40B4-BE49-F238E27FC236}">
                    <a16:creationId xmlns:a16="http://schemas.microsoft.com/office/drawing/2014/main" id="{E91D55B7-ADB0-4E82-82E4-687BDAE5764E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DEEB9A11-404A-475B-962E-C1CAC9F29E11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67CA737A-35B4-4CF6-8A27-DC1FE533D82A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A8A2B94F-5F0E-4806-B81C-7C1158C30C83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DFC9EB87-A0E0-4019-814F-CBC9ADF684B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8FAC1CB5-5F60-4773-BEA7-FF4D07DB14FC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C91E233D-10A1-49C3-B392-D205678583F2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C8294D53-438E-47AE-9211-CC78051E287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9C599F4B-9871-4D2E-A0BB-271AC502B76E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D83B6985-07B6-4FF7-90AB-F46C79696874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710C303A-054D-4324-8755-CDD793F7F305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A2A0268F-E263-41CA-A74D-E4DCCC240799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ABE9680A-4D70-48A3-9901-6C7C92EC63D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A67A7B41-DA58-4C10-A59E-D01277223B8F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6ED63965-FC97-4019-9B4C-46C9EB5808C4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4EC66BA5-D5A9-488B-9994-44433E9AFEAE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579759EE-BC91-4F17-9F69-5700AAE63E17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4494FEE3-155C-4BD3-B69C-CB48DEFE419F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39236D1F-F213-4625-9BD4-451C330ABA86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8FAC953A-BF7F-44AA-B2D1-942817FDC724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0C9658B6-511F-4F35-BDE1-B13568E8B2C2}"/>
                </a:ext>
              </a:extLst>
            </p:cNvPr>
            <p:cNvSpPr/>
            <p:nvPr/>
          </p:nvSpPr>
          <p:spPr>
            <a:xfrm>
              <a:off x="11658629" y="992213"/>
              <a:ext cx="6420" cy="108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7CF0F1B4-7C15-4C36-91A6-502A5AFC63B4}"/>
                </a:ext>
              </a:extLst>
            </p:cNvPr>
            <p:cNvSpPr/>
            <p:nvPr/>
          </p:nvSpPr>
          <p:spPr>
            <a:xfrm>
              <a:off x="11211204" y="610192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20056654-515B-462D-A140-FDDD1E729F5B}"/>
                </a:ext>
              </a:extLst>
            </p:cNvPr>
            <p:cNvSpPr/>
            <p:nvPr/>
          </p:nvSpPr>
          <p:spPr>
            <a:xfrm>
              <a:off x="11183502" y="642077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6731BD47-CE26-4D3C-B357-B0A98EED522A}"/>
                </a:ext>
              </a:extLst>
            </p:cNvPr>
            <p:cNvSpPr/>
            <p:nvPr/>
          </p:nvSpPr>
          <p:spPr>
            <a:xfrm>
              <a:off x="11618400" y="953095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081C74B9-ECFD-47B2-BD45-3AA0686280CD}"/>
                </a:ext>
              </a:extLst>
            </p:cNvPr>
            <p:cNvSpPr/>
            <p:nvPr/>
          </p:nvSpPr>
          <p:spPr>
            <a:xfrm>
              <a:off x="466464" y="6400233"/>
              <a:ext cx="8677" cy="211061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98170E6E-3583-4366-AFB4-4D9AA180FD01}"/>
                </a:ext>
              </a:extLst>
            </p:cNvPr>
            <p:cNvSpPr/>
            <p:nvPr/>
          </p:nvSpPr>
          <p:spPr>
            <a:xfrm>
              <a:off x="497034" y="6575294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02E8E5C2-66A1-4F2E-81A3-284764224D24}"/>
                </a:ext>
              </a:extLst>
            </p:cNvPr>
            <p:cNvSpPr/>
            <p:nvPr/>
          </p:nvSpPr>
          <p:spPr>
            <a:xfrm>
              <a:off x="434596" y="6509487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8C9074CA-0202-48E8-9534-371F61657BB3}"/>
                </a:ext>
              </a:extLst>
            </p:cNvPr>
            <p:cNvSpPr/>
            <p:nvPr/>
          </p:nvSpPr>
          <p:spPr>
            <a:xfrm rot="5400000">
              <a:off x="1111687" y="418719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1CB8AE33-B40E-44FA-A2A9-7409B83AFBFD}"/>
                </a:ext>
              </a:extLst>
            </p:cNvPr>
            <p:cNvSpPr/>
            <p:nvPr/>
          </p:nvSpPr>
          <p:spPr>
            <a:xfrm>
              <a:off x="881289" y="652425"/>
              <a:ext cx="140494" cy="8993"/>
            </a:xfrm>
            <a:custGeom>
              <a:avLst/>
              <a:gdLst>
                <a:gd name="connsiteX0" fmla="*/ 0 w 140494"/>
                <a:gd name="connsiteY0" fmla="*/ 8993 h 8993"/>
                <a:gd name="connsiteX1" fmla="*/ 123825 w 140494"/>
                <a:gd name="connsiteY1" fmla="*/ 6612 h 8993"/>
                <a:gd name="connsiteX2" fmla="*/ 140494 w 140494"/>
                <a:gd name="connsiteY2" fmla="*/ 8993 h 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494" h="8993">
                  <a:moveTo>
                    <a:pt x="0" y="8993"/>
                  </a:moveTo>
                  <a:cubicBezTo>
                    <a:pt x="48256" y="-7090"/>
                    <a:pt x="14208" y="2476"/>
                    <a:pt x="123825" y="6612"/>
                  </a:cubicBezTo>
                  <a:cubicBezTo>
                    <a:pt x="129434" y="6824"/>
                    <a:pt x="140494" y="8993"/>
                    <a:pt x="140494" y="8993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E970333B-188C-4C0D-B613-C2E0006ABE3A}"/>
              </a:ext>
            </a:extLst>
          </p:cNvPr>
          <p:cNvSpPr txBox="1"/>
          <p:nvPr/>
        </p:nvSpPr>
        <p:spPr>
          <a:xfrm>
            <a:off x="1523783" y="-24511"/>
            <a:ext cx="9158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 smtClean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Data Mining - </a:t>
            </a:r>
            <a:r>
              <a:rPr lang="ko-KR" altLang="en-US" sz="2400" b="1" kern="0" dirty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데이터분석 </a:t>
            </a:r>
            <a:r>
              <a:rPr lang="ko-KR" altLang="en-US" sz="2400" b="1" kern="0" dirty="0" smtClean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중간발표</a:t>
            </a:r>
            <a:r>
              <a:rPr lang="en-US" altLang="ko-KR" sz="600" kern="0" dirty="0" smtClean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  </a:t>
            </a:r>
            <a:r>
              <a:rPr lang="en-US" altLang="ko-KR" sz="1200" kern="0" dirty="0" smtClean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(Pima Indian Diabetes)</a:t>
            </a:r>
            <a:endParaRPr lang="en-US" altLang="ko-KR" sz="3600" b="1" kern="0" dirty="0">
              <a:ln w="19050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7" name="자유형: 도형 136">
            <a:extLst>
              <a:ext uri="{FF2B5EF4-FFF2-40B4-BE49-F238E27FC236}">
                <a16:creationId xmlns:a16="http://schemas.microsoft.com/office/drawing/2014/main" id="{94C22E89-96A4-4BC4-9BCD-D57D666CE82E}"/>
              </a:ext>
            </a:extLst>
          </p:cNvPr>
          <p:cNvSpPr/>
          <p:nvPr/>
        </p:nvSpPr>
        <p:spPr>
          <a:xfrm flipV="1">
            <a:off x="2917767" y="406738"/>
            <a:ext cx="1164495" cy="45719"/>
          </a:xfrm>
          <a:custGeom>
            <a:avLst/>
            <a:gdLst>
              <a:gd name="connsiteX0" fmla="*/ 0 w 706170"/>
              <a:gd name="connsiteY0" fmla="*/ 27180 h 38037"/>
              <a:gd name="connsiteX1" fmla="*/ 244443 w 706170"/>
              <a:gd name="connsiteY1" fmla="*/ 20 h 38037"/>
              <a:gd name="connsiteX2" fmla="*/ 506994 w 706170"/>
              <a:gd name="connsiteY2" fmla="*/ 18127 h 38037"/>
              <a:gd name="connsiteX3" fmla="*/ 706170 w 706170"/>
              <a:gd name="connsiteY3" fmla="*/ 36234 h 38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6170" h="38037">
                <a:moveTo>
                  <a:pt x="0" y="27180"/>
                </a:moveTo>
                <a:cubicBezTo>
                  <a:pt x="92224" y="8736"/>
                  <a:pt x="109719" y="3566"/>
                  <a:pt x="244443" y="20"/>
                </a:cubicBezTo>
                <a:cubicBezTo>
                  <a:pt x="270179" y="-657"/>
                  <a:pt x="469883" y="15272"/>
                  <a:pt x="506994" y="18127"/>
                </a:cubicBezTo>
                <a:cubicBezTo>
                  <a:pt x="620410" y="46481"/>
                  <a:pt x="554536" y="36234"/>
                  <a:pt x="706170" y="36234"/>
                </a:cubicBezTo>
              </a:path>
            </a:pathLst>
          </a:custGeom>
          <a:noFill/>
          <a:ln w="50800" cap="rnd">
            <a:solidFill>
              <a:srgbClr val="FFC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44F7597-3DB7-46DD-912B-1E7634EAC8FA}"/>
              </a:ext>
            </a:extLst>
          </p:cNvPr>
          <p:cNvSpPr txBox="1"/>
          <p:nvPr/>
        </p:nvSpPr>
        <p:spPr>
          <a:xfrm>
            <a:off x="792584" y="805108"/>
            <a:ext cx="917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EDA</a:t>
            </a:r>
            <a:endParaRPr lang="en-US" altLang="ko-KR" sz="2400" kern="0" dirty="0"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284422" y="1764576"/>
            <a:ext cx="54874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피부 두께와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BMI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가 높은 상관 관계를 보인다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상관계수의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검정 진행을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했지만 </a:t>
            </a:r>
            <a:r>
              <a:rPr lang="ko-KR" altLang="en-US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귀무가설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"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상관관계가 없다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"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에 대한 검정 결과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p-value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가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0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에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매우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가까운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값이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나왔으므로 </a:t>
            </a:r>
            <a:r>
              <a:rPr lang="ko-KR" altLang="en-US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귀무가설을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기각할 수 있음을 알 수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있다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203" y="1221806"/>
            <a:ext cx="4813298" cy="481329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182" y="4265001"/>
            <a:ext cx="5008591" cy="94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50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B36505E0-3E72-4309-B403-477058E8DDAD}"/>
              </a:ext>
            </a:extLst>
          </p:cNvPr>
          <p:cNvGrpSpPr/>
          <p:nvPr/>
        </p:nvGrpSpPr>
        <p:grpSpPr>
          <a:xfrm>
            <a:off x="29791" y="343503"/>
            <a:ext cx="12176723" cy="6455591"/>
            <a:chOff x="29791" y="343503"/>
            <a:chExt cx="12176723" cy="6455591"/>
          </a:xfrm>
        </p:grpSpPr>
        <p:sp>
          <p:nvSpPr>
            <p:cNvPr id="119" name="직각 삼각형 118">
              <a:extLst>
                <a:ext uri="{FF2B5EF4-FFF2-40B4-BE49-F238E27FC236}">
                  <a16:creationId xmlns:a16="http://schemas.microsoft.com/office/drawing/2014/main" id="{9274F498-104D-46BC-8B74-F1F735FD060C}"/>
                </a:ext>
              </a:extLst>
            </p:cNvPr>
            <p:cNvSpPr/>
            <p:nvPr/>
          </p:nvSpPr>
          <p:spPr>
            <a:xfrm flipV="1">
              <a:off x="359795" y="6717993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" name="직각 삼각형 119">
              <a:extLst>
                <a:ext uri="{FF2B5EF4-FFF2-40B4-BE49-F238E27FC236}">
                  <a16:creationId xmlns:a16="http://schemas.microsoft.com/office/drawing/2014/main" id="{6BB77BBD-01BE-43B4-A67F-A462C320B279}"/>
                </a:ext>
              </a:extLst>
            </p:cNvPr>
            <p:cNvSpPr/>
            <p:nvPr/>
          </p:nvSpPr>
          <p:spPr>
            <a:xfrm flipH="1" flipV="1">
              <a:off x="7329716" y="6718385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FAF07C7-A4A2-48E8-95D8-46A0082E7CB7}"/>
                </a:ext>
              </a:extLst>
            </p:cNvPr>
            <p:cNvSpPr/>
            <p:nvPr/>
          </p:nvSpPr>
          <p:spPr>
            <a:xfrm>
              <a:off x="359795" y="544737"/>
              <a:ext cx="11501438" cy="6167437"/>
            </a:xfrm>
            <a:custGeom>
              <a:avLst/>
              <a:gdLst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025" h="6334125">
                  <a:moveTo>
                    <a:pt x="0" y="0"/>
                  </a:moveTo>
                  <a:cubicBezTo>
                    <a:pt x="3886200" y="76200"/>
                    <a:pt x="7753350" y="57150"/>
                    <a:pt x="11630025" y="0"/>
                  </a:cubicBezTo>
                  <a:cubicBezTo>
                    <a:pt x="11563350" y="2101850"/>
                    <a:pt x="11553825" y="4222750"/>
                    <a:pt x="11630025" y="6334125"/>
                  </a:cubicBezTo>
                  <a:cubicBezTo>
                    <a:pt x="7753350" y="6276975"/>
                    <a:pt x="3876675" y="6334125"/>
                    <a:pt x="0" y="6334125"/>
                  </a:cubicBezTo>
                  <a:cubicBezTo>
                    <a:pt x="47625" y="4251325"/>
                    <a:pt x="57150" y="2168525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DB22824-472C-4553-8D55-8CDCAEABBE14}"/>
                </a:ext>
              </a:extLst>
            </p:cNvPr>
            <p:cNvGrpSpPr/>
            <p:nvPr/>
          </p:nvGrpSpPr>
          <p:grpSpPr>
            <a:xfrm>
              <a:off x="29791" y="352636"/>
              <a:ext cx="1027342" cy="773126"/>
              <a:chOff x="15277" y="236524"/>
              <a:chExt cx="1027342" cy="77312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B06E99B-3AFC-4671-9717-000E7F4294D7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209DE6FB-8DF7-4A24-8512-F26609B66C1E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92910101-B1DD-456E-9D49-082F643A3C59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FBDE09A8-D55C-41E5-B88C-238C7959963B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F8848371-C3FF-4457-8B2D-5458042983F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9F4E179F-C048-41D5-8519-B09C65FD33BD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7866E619-8FC2-4949-B558-0922BEEDAFA4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F9A2CB96-D626-41B0-AA4C-CABD1BD03DA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4B10BDFD-2A3D-4D36-843A-0886B9FB5D5A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047AAD4E-BF93-456C-BD37-D9FCFA001ACC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01DE740C-C0AC-459A-B786-0BFEDFDE9A9E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CB93D76C-B88F-4024-B867-26F956883782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C043E1C0-AAF1-445B-B818-B3CE063149E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9F593020-ABE2-4681-BA33-CC1972FAF150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34AC4155-DBFB-40C0-891F-C7E48D5E7D88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EFCACA6C-07BC-4F68-940C-B767E4C1BF42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8FF7E18-103F-4081-888A-C40534D7482B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797889B-46A9-4672-9CE5-771E79A7F29B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F5F98107-4549-4BE9-BFD7-4FC0ECB034B2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965CC441-126B-45B3-A195-9362E43F40E3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0A1303E9-83F5-49FB-9D6A-D13FD0BAA358}"/>
                </a:ext>
              </a:extLst>
            </p:cNvPr>
            <p:cNvSpPr/>
            <p:nvPr/>
          </p:nvSpPr>
          <p:spPr>
            <a:xfrm>
              <a:off x="473869" y="1154433"/>
              <a:ext cx="26236" cy="61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36" h="895350">
                  <a:moveTo>
                    <a:pt x="0" y="0"/>
                  </a:moveTo>
                  <a:cubicBezTo>
                    <a:pt x="3175" y="161925"/>
                    <a:pt x="5208" y="323876"/>
                    <a:pt x="9525" y="485775"/>
                  </a:cubicBezTo>
                  <a:cubicBezTo>
                    <a:pt x="11558" y="562014"/>
                    <a:pt x="13803" y="638290"/>
                    <a:pt x="19050" y="714375"/>
                  </a:cubicBezTo>
                  <a:cubicBezTo>
                    <a:pt x="31688" y="897631"/>
                    <a:pt x="23812" y="713803"/>
                    <a:pt x="23812" y="89535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EE77865-8351-4836-9758-09DF0CE9B7F6}"/>
                </a:ext>
              </a:extLst>
            </p:cNvPr>
            <p:cNvSpPr/>
            <p:nvPr/>
          </p:nvSpPr>
          <p:spPr>
            <a:xfrm>
              <a:off x="507204" y="1013842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79730E8A-6537-4F29-857A-CCFC9D5168E0}"/>
                </a:ext>
              </a:extLst>
            </p:cNvPr>
            <p:cNvSpPr/>
            <p:nvPr/>
          </p:nvSpPr>
          <p:spPr>
            <a:xfrm>
              <a:off x="11700071" y="1057732"/>
              <a:ext cx="6420" cy="216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B39F0877-AD32-473C-B332-7B6D5DD702C5}"/>
                </a:ext>
              </a:extLst>
            </p:cNvPr>
            <p:cNvGrpSpPr/>
            <p:nvPr/>
          </p:nvGrpSpPr>
          <p:grpSpPr>
            <a:xfrm flipH="1">
              <a:off x="11179172" y="343503"/>
              <a:ext cx="1027342" cy="773126"/>
              <a:chOff x="15277" y="236524"/>
              <a:chExt cx="1027342" cy="773126"/>
            </a:xfrm>
          </p:grpSpPr>
          <p:sp>
            <p:nvSpPr>
              <p:cNvPr id="78" name="직사각형 20">
                <a:extLst>
                  <a:ext uri="{FF2B5EF4-FFF2-40B4-BE49-F238E27FC236}">
                    <a16:creationId xmlns:a16="http://schemas.microsoft.com/office/drawing/2014/main" id="{E91D55B7-ADB0-4E82-82E4-687BDAE5764E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DEEB9A11-404A-475B-962E-C1CAC9F29E11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67CA737A-35B4-4CF6-8A27-DC1FE533D82A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A8A2B94F-5F0E-4806-B81C-7C1158C30C83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DFC9EB87-A0E0-4019-814F-CBC9ADF684B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8FAC1CB5-5F60-4773-BEA7-FF4D07DB14FC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C91E233D-10A1-49C3-B392-D205678583F2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C8294D53-438E-47AE-9211-CC78051E287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9C599F4B-9871-4D2E-A0BB-271AC502B76E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D83B6985-07B6-4FF7-90AB-F46C79696874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710C303A-054D-4324-8755-CDD793F7F305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A2A0268F-E263-41CA-A74D-E4DCCC240799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ABE9680A-4D70-48A3-9901-6C7C92EC63D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A67A7B41-DA58-4C10-A59E-D01277223B8F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6ED63965-FC97-4019-9B4C-46C9EB5808C4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4EC66BA5-D5A9-488B-9994-44433E9AFEAE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579759EE-BC91-4F17-9F69-5700AAE63E17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4494FEE3-155C-4BD3-B69C-CB48DEFE419F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39236D1F-F213-4625-9BD4-451C330ABA86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8FAC953A-BF7F-44AA-B2D1-942817FDC724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0C9658B6-511F-4F35-BDE1-B13568E8B2C2}"/>
                </a:ext>
              </a:extLst>
            </p:cNvPr>
            <p:cNvSpPr/>
            <p:nvPr/>
          </p:nvSpPr>
          <p:spPr>
            <a:xfrm>
              <a:off x="11658629" y="992213"/>
              <a:ext cx="6420" cy="108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7CF0F1B4-7C15-4C36-91A6-502A5AFC63B4}"/>
                </a:ext>
              </a:extLst>
            </p:cNvPr>
            <p:cNvSpPr/>
            <p:nvPr/>
          </p:nvSpPr>
          <p:spPr>
            <a:xfrm>
              <a:off x="11211204" y="610192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20056654-515B-462D-A140-FDDD1E729F5B}"/>
                </a:ext>
              </a:extLst>
            </p:cNvPr>
            <p:cNvSpPr/>
            <p:nvPr/>
          </p:nvSpPr>
          <p:spPr>
            <a:xfrm>
              <a:off x="11183502" y="642077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6731BD47-CE26-4D3C-B357-B0A98EED522A}"/>
                </a:ext>
              </a:extLst>
            </p:cNvPr>
            <p:cNvSpPr/>
            <p:nvPr/>
          </p:nvSpPr>
          <p:spPr>
            <a:xfrm>
              <a:off x="11618400" y="953095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081C74B9-ECFD-47B2-BD45-3AA0686280CD}"/>
                </a:ext>
              </a:extLst>
            </p:cNvPr>
            <p:cNvSpPr/>
            <p:nvPr/>
          </p:nvSpPr>
          <p:spPr>
            <a:xfrm>
              <a:off x="466464" y="6400233"/>
              <a:ext cx="8677" cy="211061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98170E6E-3583-4366-AFB4-4D9AA180FD01}"/>
                </a:ext>
              </a:extLst>
            </p:cNvPr>
            <p:cNvSpPr/>
            <p:nvPr/>
          </p:nvSpPr>
          <p:spPr>
            <a:xfrm>
              <a:off x="497034" y="6575294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02E8E5C2-66A1-4F2E-81A3-284764224D24}"/>
                </a:ext>
              </a:extLst>
            </p:cNvPr>
            <p:cNvSpPr/>
            <p:nvPr/>
          </p:nvSpPr>
          <p:spPr>
            <a:xfrm>
              <a:off x="434596" y="6509487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8C9074CA-0202-48E8-9534-371F61657BB3}"/>
                </a:ext>
              </a:extLst>
            </p:cNvPr>
            <p:cNvSpPr/>
            <p:nvPr/>
          </p:nvSpPr>
          <p:spPr>
            <a:xfrm rot="5400000">
              <a:off x="1111687" y="418719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1CB8AE33-B40E-44FA-A2A9-7409B83AFBFD}"/>
                </a:ext>
              </a:extLst>
            </p:cNvPr>
            <p:cNvSpPr/>
            <p:nvPr/>
          </p:nvSpPr>
          <p:spPr>
            <a:xfrm>
              <a:off x="881289" y="652425"/>
              <a:ext cx="140494" cy="8993"/>
            </a:xfrm>
            <a:custGeom>
              <a:avLst/>
              <a:gdLst>
                <a:gd name="connsiteX0" fmla="*/ 0 w 140494"/>
                <a:gd name="connsiteY0" fmla="*/ 8993 h 8993"/>
                <a:gd name="connsiteX1" fmla="*/ 123825 w 140494"/>
                <a:gd name="connsiteY1" fmla="*/ 6612 h 8993"/>
                <a:gd name="connsiteX2" fmla="*/ 140494 w 140494"/>
                <a:gd name="connsiteY2" fmla="*/ 8993 h 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494" h="8993">
                  <a:moveTo>
                    <a:pt x="0" y="8993"/>
                  </a:moveTo>
                  <a:cubicBezTo>
                    <a:pt x="48256" y="-7090"/>
                    <a:pt x="14208" y="2476"/>
                    <a:pt x="123825" y="6612"/>
                  </a:cubicBezTo>
                  <a:cubicBezTo>
                    <a:pt x="129434" y="6824"/>
                    <a:pt x="140494" y="8993"/>
                    <a:pt x="140494" y="8993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E970333B-188C-4C0D-B613-C2E0006ABE3A}"/>
              </a:ext>
            </a:extLst>
          </p:cNvPr>
          <p:cNvSpPr txBox="1"/>
          <p:nvPr/>
        </p:nvSpPr>
        <p:spPr>
          <a:xfrm>
            <a:off x="1523783" y="-24511"/>
            <a:ext cx="9158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 smtClean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Data Mining - </a:t>
            </a:r>
            <a:r>
              <a:rPr lang="ko-KR" altLang="en-US" sz="2400" b="1" kern="0" dirty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데이터분석 </a:t>
            </a:r>
            <a:r>
              <a:rPr lang="ko-KR" altLang="en-US" sz="2400" b="1" kern="0" dirty="0" smtClean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중간발표</a:t>
            </a:r>
            <a:r>
              <a:rPr lang="en-US" altLang="ko-KR" sz="600" kern="0" dirty="0" smtClean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  </a:t>
            </a:r>
            <a:r>
              <a:rPr lang="en-US" altLang="ko-KR" sz="1200" kern="0" dirty="0" smtClean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(Pima Indian Diabetes)</a:t>
            </a:r>
            <a:endParaRPr lang="en-US" altLang="ko-KR" sz="3600" b="1" kern="0" dirty="0">
              <a:ln w="19050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7" name="자유형: 도형 136">
            <a:extLst>
              <a:ext uri="{FF2B5EF4-FFF2-40B4-BE49-F238E27FC236}">
                <a16:creationId xmlns:a16="http://schemas.microsoft.com/office/drawing/2014/main" id="{94C22E89-96A4-4BC4-9BCD-D57D666CE82E}"/>
              </a:ext>
            </a:extLst>
          </p:cNvPr>
          <p:cNvSpPr/>
          <p:nvPr/>
        </p:nvSpPr>
        <p:spPr>
          <a:xfrm flipV="1">
            <a:off x="2917767" y="406738"/>
            <a:ext cx="1164495" cy="45719"/>
          </a:xfrm>
          <a:custGeom>
            <a:avLst/>
            <a:gdLst>
              <a:gd name="connsiteX0" fmla="*/ 0 w 706170"/>
              <a:gd name="connsiteY0" fmla="*/ 27180 h 38037"/>
              <a:gd name="connsiteX1" fmla="*/ 244443 w 706170"/>
              <a:gd name="connsiteY1" fmla="*/ 20 h 38037"/>
              <a:gd name="connsiteX2" fmla="*/ 506994 w 706170"/>
              <a:gd name="connsiteY2" fmla="*/ 18127 h 38037"/>
              <a:gd name="connsiteX3" fmla="*/ 706170 w 706170"/>
              <a:gd name="connsiteY3" fmla="*/ 36234 h 38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6170" h="38037">
                <a:moveTo>
                  <a:pt x="0" y="27180"/>
                </a:moveTo>
                <a:cubicBezTo>
                  <a:pt x="92224" y="8736"/>
                  <a:pt x="109719" y="3566"/>
                  <a:pt x="244443" y="20"/>
                </a:cubicBezTo>
                <a:cubicBezTo>
                  <a:pt x="270179" y="-657"/>
                  <a:pt x="469883" y="15272"/>
                  <a:pt x="506994" y="18127"/>
                </a:cubicBezTo>
                <a:cubicBezTo>
                  <a:pt x="620410" y="46481"/>
                  <a:pt x="554536" y="36234"/>
                  <a:pt x="706170" y="36234"/>
                </a:cubicBezTo>
              </a:path>
            </a:pathLst>
          </a:custGeom>
          <a:noFill/>
          <a:ln w="50800" cap="rnd">
            <a:solidFill>
              <a:srgbClr val="FFC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941544" y="1522395"/>
            <a:ext cx="1067685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Data Augmentation – Over Sampling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SMOTE(synthetic minority oversampling technique</a:t>
            </a:r>
            <a:r>
              <a:rPr lang="en-US" altLang="ko-KR" sz="16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16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ADASYN(Adaptive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Synthetic Sampling </a:t>
            </a:r>
            <a:r>
              <a:rPr lang="en-US" altLang="ko-KR" sz="16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Approach)</a:t>
            </a:r>
            <a:endParaRPr lang="en-US" altLang="ko-KR" sz="1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Find Best Hyper parameters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Using </a:t>
            </a:r>
            <a:r>
              <a:rPr lang="en-US" altLang="ko-KR" sz="16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GridSearchCV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endParaRPr lang="en-US" altLang="ko-KR" sz="1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Model Fitting &amp; Compare Models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Fitting Models(Logistic, SVM, Decision Tree, Random Forest, </a:t>
            </a:r>
            <a:r>
              <a:rPr lang="en-US" altLang="ko-KR" sz="16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XGBoost</a:t>
            </a:r>
            <a:r>
              <a:rPr lang="en-US" altLang="ko-KR" sz="16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Comparison of model performance </a:t>
            </a:r>
            <a:r>
              <a:rPr lang="en-US" altLang="ko-KR" sz="16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metrics(Accuracy, F1, Precision, Recall, AUC)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prstClr val="black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prstClr val="black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Model Visualization </a:t>
            </a:r>
            <a:r>
              <a:rPr lang="en-US" altLang="ko-KR" sz="2400" dirty="0">
                <a:solidFill>
                  <a:prstClr val="black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&amp; Interpretation</a:t>
            </a:r>
            <a:endParaRPr lang="en-US" altLang="ko-KR" sz="2400" dirty="0" smtClean="0">
              <a:solidFill>
                <a:prstClr val="black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600" dirty="0" smtClean="0">
                <a:solidFill>
                  <a:prstClr val="black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ROC Curve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600" dirty="0" smtClean="0">
                <a:solidFill>
                  <a:prstClr val="black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Feature Importance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600" dirty="0" smtClean="0">
                <a:solidFill>
                  <a:prstClr val="black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Interpretation using OLS </a:t>
            </a:r>
            <a:r>
              <a:rPr lang="en-US" altLang="ko-KR" sz="1600" dirty="0">
                <a:solidFill>
                  <a:prstClr val="black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 coefficient</a:t>
            </a:r>
            <a:endParaRPr lang="en-US" altLang="ko-KR" sz="1600" dirty="0" smtClean="0">
              <a:solidFill>
                <a:prstClr val="black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altLang="ko-KR" sz="1600" dirty="0" smtClean="0">
              <a:solidFill>
                <a:prstClr val="black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altLang="ko-KR" sz="2400" dirty="0" smtClean="0">
              <a:solidFill>
                <a:prstClr val="black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altLang="ko-KR" sz="1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44F7597-3DB7-46DD-912B-1E7634EAC8FA}"/>
              </a:ext>
            </a:extLst>
          </p:cNvPr>
          <p:cNvSpPr txBox="1"/>
          <p:nvPr/>
        </p:nvSpPr>
        <p:spPr>
          <a:xfrm>
            <a:off x="792584" y="805108"/>
            <a:ext cx="152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NEXT,,,,</a:t>
            </a:r>
            <a:endParaRPr lang="en-US" altLang="ko-KR" sz="2400" kern="0" dirty="0"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565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B36505E0-3E72-4309-B403-477058E8DDAD}"/>
              </a:ext>
            </a:extLst>
          </p:cNvPr>
          <p:cNvGrpSpPr/>
          <p:nvPr/>
        </p:nvGrpSpPr>
        <p:grpSpPr>
          <a:xfrm>
            <a:off x="29791" y="343503"/>
            <a:ext cx="12176723" cy="6455591"/>
            <a:chOff x="29791" y="343503"/>
            <a:chExt cx="12176723" cy="6455591"/>
          </a:xfrm>
        </p:grpSpPr>
        <p:sp>
          <p:nvSpPr>
            <p:cNvPr id="119" name="직각 삼각형 118">
              <a:extLst>
                <a:ext uri="{FF2B5EF4-FFF2-40B4-BE49-F238E27FC236}">
                  <a16:creationId xmlns:a16="http://schemas.microsoft.com/office/drawing/2014/main" id="{9274F498-104D-46BC-8B74-F1F735FD060C}"/>
                </a:ext>
              </a:extLst>
            </p:cNvPr>
            <p:cNvSpPr/>
            <p:nvPr/>
          </p:nvSpPr>
          <p:spPr>
            <a:xfrm flipV="1">
              <a:off x="359795" y="6717993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" name="직각 삼각형 119">
              <a:extLst>
                <a:ext uri="{FF2B5EF4-FFF2-40B4-BE49-F238E27FC236}">
                  <a16:creationId xmlns:a16="http://schemas.microsoft.com/office/drawing/2014/main" id="{6BB77BBD-01BE-43B4-A67F-A462C320B279}"/>
                </a:ext>
              </a:extLst>
            </p:cNvPr>
            <p:cNvSpPr/>
            <p:nvPr/>
          </p:nvSpPr>
          <p:spPr>
            <a:xfrm flipH="1" flipV="1">
              <a:off x="7329716" y="6718385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FAF07C7-A4A2-48E8-95D8-46A0082E7CB7}"/>
                </a:ext>
              </a:extLst>
            </p:cNvPr>
            <p:cNvSpPr/>
            <p:nvPr/>
          </p:nvSpPr>
          <p:spPr>
            <a:xfrm>
              <a:off x="359795" y="544737"/>
              <a:ext cx="11501438" cy="6167437"/>
            </a:xfrm>
            <a:custGeom>
              <a:avLst/>
              <a:gdLst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025" h="6334125">
                  <a:moveTo>
                    <a:pt x="0" y="0"/>
                  </a:moveTo>
                  <a:cubicBezTo>
                    <a:pt x="3886200" y="76200"/>
                    <a:pt x="7753350" y="57150"/>
                    <a:pt x="11630025" y="0"/>
                  </a:cubicBezTo>
                  <a:cubicBezTo>
                    <a:pt x="11563350" y="2101850"/>
                    <a:pt x="11553825" y="4222750"/>
                    <a:pt x="11630025" y="6334125"/>
                  </a:cubicBezTo>
                  <a:cubicBezTo>
                    <a:pt x="7753350" y="6276975"/>
                    <a:pt x="3876675" y="6334125"/>
                    <a:pt x="0" y="6334125"/>
                  </a:cubicBezTo>
                  <a:cubicBezTo>
                    <a:pt x="47625" y="4251325"/>
                    <a:pt x="57150" y="2168525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DB22824-472C-4553-8D55-8CDCAEABBE14}"/>
                </a:ext>
              </a:extLst>
            </p:cNvPr>
            <p:cNvGrpSpPr/>
            <p:nvPr/>
          </p:nvGrpSpPr>
          <p:grpSpPr>
            <a:xfrm>
              <a:off x="29791" y="352636"/>
              <a:ext cx="1027342" cy="773126"/>
              <a:chOff x="15277" y="236524"/>
              <a:chExt cx="1027342" cy="77312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B06E99B-3AFC-4671-9717-000E7F4294D7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209DE6FB-8DF7-4A24-8512-F26609B66C1E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92910101-B1DD-456E-9D49-082F643A3C59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FBDE09A8-D55C-41E5-B88C-238C7959963B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F8848371-C3FF-4457-8B2D-5458042983F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9F4E179F-C048-41D5-8519-B09C65FD33BD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7866E619-8FC2-4949-B558-0922BEEDAFA4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F9A2CB96-D626-41B0-AA4C-CABD1BD03DA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4B10BDFD-2A3D-4D36-843A-0886B9FB5D5A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047AAD4E-BF93-456C-BD37-D9FCFA001ACC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01DE740C-C0AC-459A-B786-0BFEDFDE9A9E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CB93D76C-B88F-4024-B867-26F956883782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C043E1C0-AAF1-445B-B818-B3CE063149E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9F593020-ABE2-4681-BA33-CC1972FAF150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34AC4155-DBFB-40C0-891F-C7E48D5E7D88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EFCACA6C-07BC-4F68-940C-B767E4C1BF42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8FF7E18-103F-4081-888A-C40534D7482B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797889B-46A9-4672-9CE5-771E79A7F29B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F5F98107-4549-4BE9-BFD7-4FC0ECB034B2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965CC441-126B-45B3-A195-9362E43F40E3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0A1303E9-83F5-49FB-9D6A-D13FD0BAA358}"/>
                </a:ext>
              </a:extLst>
            </p:cNvPr>
            <p:cNvSpPr/>
            <p:nvPr/>
          </p:nvSpPr>
          <p:spPr>
            <a:xfrm>
              <a:off x="473869" y="1154433"/>
              <a:ext cx="26236" cy="61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36" h="895350">
                  <a:moveTo>
                    <a:pt x="0" y="0"/>
                  </a:moveTo>
                  <a:cubicBezTo>
                    <a:pt x="3175" y="161925"/>
                    <a:pt x="5208" y="323876"/>
                    <a:pt x="9525" y="485775"/>
                  </a:cubicBezTo>
                  <a:cubicBezTo>
                    <a:pt x="11558" y="562014"/>
                    <a:pt x="13803" y="638290"/>
                    <a:pt x="19050" y="714375"/>
                  </a:cubicBezTo>
                  <a:cubicBezTo>
                    <a:pt x="31688" y="897631"/>
                    <a:pt x="23812" y="713803"/>
                    <a:pt x="23812" y="89535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EE77865-8351-4836-9758-09DF0CE9B7F6}"/>
                </a:ext>
              </a:extLst>
            </p:cNvPr>
            <p:cNvSpPr/>
            <p:nvPr/>
          </p:nvSpPr>
          <p:spPr>
            <a:xfrm>
              <a:off x="507204" y="1013842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79730E8A-6537-4F29-857A-CCFC9D5168E0}"/>
                </a:ext>
              </a:extLst>
            </p:cNvPr>
            <p:cNvSpPr/>
            <p:nvPr/>
          </p:nvSpPr>
          <p:spPr>
            <a:xfrm>
              <a:off x="11700071" y="1057732"/>
              <a:ext cx="6420" cy="216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B39F0877-AD32-473C-B332-7B6D5DD702C5}"/>
                </a:ext>
              </a:extLst>
            </p:cNvPr>
            <p:cNvGrpSpPr/>
            <p:nvPr/>
          </p:nvGrpSpPr>
          <p:grpSpPr>
            <a:xfrm flipH="1">
              <a:off x="11179172" y="343503"/>
              <a:ext cx="1027342" cy="773126"/>
              <a:chOff x="15277" y="236524"/>
              <a:chExt cx="1027342" cy="773126"/>
            </a:xfrm>
          </p:grpSpPr>
          <p:sp>
            <p:nvSpPr>
              <p:cNvPr id="78" name="직사각형 20">
                <a:extLst>
                  <a:ext uri="{FF2B5EF4-FFF2-40B4-BE49-F238E27FC236}">
                    <a16:creationId xmlns:a16="http://schemas.microsoft.com/office/drawing/2014/main" id="{E91D55B7-ADB0-4E82-82E4-687BDAE5764E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DEEB9A11-404A-475B-962E-C1CAC9F29E11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67CA737A-35B4-4CF6-8A27-DC1FE533D82A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A8A2B94F-5F0E-4806-B81C-7C1158C30C83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DFC9EB87-A0E0-4019-814F-CBC9ADF684B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8FAC1CB5-5F60-4773-BEA7-FF4D07DB14FC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C91E233D-10A1-49C3-B392-D205678583F2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C8294D53-438E-47AE-9211-CC78051E287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9C599F4B-9871-4D2E-A0BB-271AC502B76E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D83B6985-07B6-4FF7-90AB-F46C79696874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710C303A-054D-4324-8755-CDD793F7F305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A2A0268F-E263-41CA-A74D-E4DCCC240799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ABE9680A-4D70-48A3-9901-6C7C92EC63D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A67A7B41-DA58-4C10-A59E-D01277223B8F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6ED63965-FC97-4019-9B4C-46C9EB5808C4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4EC66BA5-D5A9-488B-9994-44433E9AFEAE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579759EE-BC91-4F17-9F69-5700AAE63E17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4494FEE3-155C-4BD3-B69C-CB48DEFE419F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39236D1F-F213-4625-9BD4-451C330ABA86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8FAC953A-BF7F-44AA-B2D1-942817FDC724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0C9658B6-511F-4F35-BDE1-B13568E8B2C2}"/>
                </a:ext>
              </a:extLst>
            </p:cNvPr>
            <p:cNvSpPr/>
            <p:nvPr/>
          </p:nvSpPr>
          <p:spPr>
            <a:xfrm>
              <a:off x="11658629" y="992213"/>
              <a:ext cx="6420" cy="108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7CF0F1B4-7C15-4C36-91A6-502A5AFC63B4}"/>
                </a:ext>
              </a:extLst>
            </p:cNvPr>
            <p:cNvSpPr/>
            <p:nvPr/>
          </p:nvSpPr>
          <p:spPr>
            <a:xfrm>
              <a:off x="11211204" y="610192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20056654-515B-462D-A140-FDDD1E729F5B}"/>
                </a:ext>
              </a:extLst>
            </p:cNvPr>
            <p:cNvSpPr/>
            <p:nvPr/>
          </p:nvSpPr>
          <p:spPr>
            <a:xfrm>
              <a:off x="11183502" y="642077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6731BD47-CE26-4D3C-B357-B0A98EED522A}"/>
                </a:ext>
              </a:extLst>
            </p:cNvPr>
            <p:cNvSpPr/>
            <p:nvPr/>
          </p:nvSpPr>
          <p:spPr>
            <a:xfrm>
              <a:off x="11618400" y="953095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081C74B9-ECFD-47B2-BD45-3AA0686280CD}"/>
                </a:ext>
              </a:extLst>
            </p:cNvPr>
            <p:cNvSpPr/>
            <p:nvPr/>
          </p:nvSpPr>
          <p:spPr>
            <a:xfrm>
              <a:off x="466464" y="6400233"/>
              <a:ext cx="8677" cy="211061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98170E6E-3583-4366-AFB4-4D9AA180FD01}"/>
                </a:ext>
              </a:extLst>
            </p:cNvPr>
            <p:cNvSpPr/>
            <p:nvPr/>
          </p:nvSpPr>
          <p:spPr>
            <a:xfrm>
              <a:off x="497034" y="6575294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02E8E5C2-66A1-4F2E-81A3-284764224D24}"/>
                </a:ext>
              </a:extLst>
            </p:cNvPr>
            <p:cNvSpPr/>
            <p:nvPr/>
          </p:nvSpPr>
          <p:spPr>
            <a:xfrm>
              <a:off x="434596" y="6509487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8C9074CA-0202-48E8-9534-371F61657BB3}"/>
                </a:ext>
              </a:extLst>
            </p:cNvPr>
            <p:cNvSpPr/>
            <p:nvPr/>
          </p:nvSpPr>
          <p:spPr>
            <a:xfrm rot="5400000">
              <a:off x="1111687" y="418719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1CB8AE33-B40E-44FA-A2A9-7409B83AFBFD}"/>
                </a:ext>
              </a:extLst>
            </p:cNvPr>
            <p:cNvSpPr/>
            <p:nvPr/>
          </p:nvSpPr>
          <p:spPr>
            <a:xfrm>
              <a:off x="881289" y="652425"/>
              <a:ext cx="140494" cy="8993"/>
            </a:xfrm>
            <a:custGeom>
              <a:avLst/>
              <a:gdLst>
                <a:gd name="connsiteX0" fmla="*/ 0 w 140494"/>
                <a:gd name="connsiteY0" fmla="*/ 8993 h 8993"/>
                <a:gd name="connsiteX1" fmla="*/ 123825 w 140494"/>
                <a:gd name="connsiteY1" fmla="*/ 6612 h 8993"/>
                <a:gd name="connsiteX2" fmla="*/ 140494 w 140494"/>
                <a:gd name="connsiteY2" fmla="*/ 8993 h 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494" h="8993">
                  <a:moveTo>
                    <a:pt x="0" y="8993"/>
                  </a:moveTo>
                  <a:cubicBezTo>
                    <a:pt x="48256" y="-7090"/>
                    <a:pt x="14208" y="2476"/>
                    <a:pt x="123825" y="6612"/>
                  </a:cubicBezTo>
                  <a:cubicBezTo>
                    <a:pt x="129434" y="6824"/>
                    <a:pt x="140494" y="8993"/>
                    <a:pt x="140494" y="8993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E970333B-188C-4C0D-B613-C2E0006ABE3A}"/>
              </a:ext>
            </a:extLst>
          </p:cNvPr>
          <p:cNvSpPr txBox="1"/>
          <p:nvPr/>
        </p:nvSpPr>
        <p:spPr>
          <a:xfrm>
            <a:off x="1523783" y="-24511"/>
            <a:ext cx="9158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 smtClean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Data Mining - </a:t>
            </a:r>
            <a:r>
              <a:rPr lang="ko-KR" altLang="en-US" sz="2400" b="1" kern="0" dirty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데이터분석 </a:t>
            </a:r>
            <a:r>
              <a:rPr lang="ko-KR" altLang="en-US" sz="2400" b="1" kern="0" dirty="0" smtClean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중간발표</a:t>
            </a:r>
            <a:r>
              <a:rPr lang="en-US" altLang="ko-KR" sz="600" kern="0" dirty="0" smtClean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  </a:t>
            </a:r>
            <a:r>
              <a:rPr lang="en-US" altLang="ko-KR" sz="1200" kern="0" dirty="0" smtClean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(Pima Indian Diabetes)</a:t>
            </a:r>
            <a:endParaRPr lang="en-US" altLang="ko-KR" sz="3600" b="1" kern="0" dirty="0">
              <a:ln w="19050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7" name="자유형: 도형 136">
            <a:extLst>
              <a:ext uri="{FF2B5EF4-FFF2-40B4-BE49-F238E27FC236}">
                <a16:creationId xmlns:a16="http://schemas.microsoft.com/office/drawing/2014/main" id="{94C22E89-96A4-4BC4-9BCD-D57D666CE82E}"/>
              </a:ext>
            </a:extLst>
          </p:cNvPr>
          <p:cNvSpPr/>
          <p:nvPr/>
        </p:nvSpPr>
        <p:spPr>
          <a:xfrm flipV="1">
            <a:off x="2917767" y="406738"/>
            <a:ext cx="1164495" cy="45719"/>
          </a:xfrm>
          <a:custGeom>
            <a:avLst/>
            <a:gdLst>
              <a:gd name="connsiteX0" fmla="*/ 0 w 706170"/>
              <a:gd name="connsiteY0" fmla="*/ 27180 h 38037"/>
              <a:gd name="connsiteX1" fmla="*/ 244443 w 706170"/>
              <a:gd name="connsiteY1" fmla="*/ 20 h 38037"/>
              <a:gd name="connsiteX2" fmla="*/ 506994 w 706170"/>
              <a:gd name="connsiteY2" fmla="*/ 18127 h 38037"/>
              <a:gd name="connsiteX3" fmla="*/ 706170 w 706170"/>
              <a:gd name="connsiteY3" fmla="*/ 36234 h 38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6170" h="38037">
                <a:moveTo>
                  <a:pt x="0" y="27180"/>
                </a:moveTo>
                <a:cubicBezTo>
                  <a:pt x="92224" y="8736"/>
                  <a:pt x="109719" y="3566"/>
                  <a:pt x="244443" y="20"/>
                </a:cubicBezTo>
                <a:cubicBezTo>
                  <a:pt x="270179" y="-657"/>
                  <a:pt x="469883" y="15272"/>
                  <a:pt x="506994" y="18127"/>
                </a:cubicBezTo>
                <a:cubicBezTo>
                  <a:pt x="620410" y="46481"/>
                  <a:pt x="554536" y="36234"/>
                  <a:pt x="706170" y="36234"/>
                </a:cubicBezTo>
              </a:path>
            </a:pathLst>
          </a:custGeom>
          <a:noFill/>
          <a:ln w="50800" cap="rnd">
            <a:solidFill>
              <a:srgbClr val="FFC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44F7597-3DB7-46DD-912B-1E7634EAC8FA}"/>
              </a:ext>
            </a:extLst>
          </p:cNvPr>
          <p:cNvSpPr txBox="1"/>
          <p:nvPr/>
        </p:nvSpPr>
        <p:spPr>
          <a:xfrm>
            <a:off x="792584" y="80510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출처</a:t>
            </a:r>
            <a:endParaRPr lang="en-US" altLang="ko-KR" sz="2400" kern="0" dirty="0"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941544" y="1522395"/>
            <a:ext cx="106768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  <a:hlinkClick r:id="rId2"/>
              </a:rPr>
              <a:t>https://ko.wikipedia.org/wiki/%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  <a:hlinkClick r:id="rId2"/>
              </a:rPr>
              <a:t>EB%8B%B9%EB%87%A8%EB%B3%91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  <a:hlinkClick r:id="rId3"/>
              </a:rPr>
              <a:t>https://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  <a:hlinkClick r:id="rId3"/>
              </a:rPr>
              <a:t>blog.daum.net/ydhb2m/14501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https://scienceon.kisti.re.kr/main/mainForm.do</a:t>
            </a:r>
          </a:p>
        </p:txBody>
      </p:sp>
    </p:spTree>
    <p:extLst>
      <p:ext uri="{BB962C8B-B14F-4D97-AF65-F5344CB8AC3E}">
        <p14:creationId xmlns:p14="http://schemas.microsoft.com/office/powerpoint/2010/main" val="94959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B36505E0-3E72-4309-B403-477058E8DDAD}"/>
              </a:ext>
            </a:extLst>
          </p:cNvPr>
          <p:cNvGrpSpPr/>
          <p:nvPr/>
        </p:nvGrpSpPr>
        <p:grpSpPr>
          <a:xfrm>
            <a:off x="29791" y="343503"/>
            <a:ext cx="12176723" cy="6455591"/>
            <a:chOff x="29791" y="343503"/>
            <a:chExt cx="12176723" cy="6455591"/>
          </a:xfrm>
        </p:grpSpPr>
        <p:sp>
          <p:nvSpPr>
            <p:cNvPr id="119" name="직각 삼각형 118">
              <a:extLst>
                <a:ext uri="{FF2B5EF4-FFF2-40B4-BE49-F238E27FC236}">
                  <a16:creationId xmlns:a16="http://schemas.microsoft.com/office/drawing/2014/main" id="{9274F498-104D-46BC-8B74-F1F735FD060C}"/>
                </a:ext>
              </a:extLst>
            </p:cNvPr>
            <p:cNvSpPr/>
            <p:nvPr/>
          </p:nvSpPr>
          <p:spPr>
            <a:xfrm flipV="1">
              <a:off x="359795" y="6717993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" name="직각 삼각형 119">
              <a:extLst>
                <a:ext uri="{FF2B5EF4-FFF2-40B4-BE49-F238E27FC236}">
                  <a16:creationId xmlns:a16="http://schemas.microsoft.com/office/drawing/2014/main" id="{6BB77BBD-01BE-43B4-A67F-A462C320B279}"/>
                </a:ext>
              </a:extLst>
            </p:cNvPr>
            <p:cNvSpPr/>
            <p:nvPr/>
          </p:nvSpPr>
          <p:spPr>
            <a:xfrm flipH="1" flipV="1">
              <a:off x="7329716" y="6718385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FAF07C7-A4A2-48E8-95D8-46A0082E7CB7}"/>
                </a:ext>
              </a:extLst>
            </p:cNvPr>
            <p:cNvSpPr/>
            <p:nvPr/>
          </p:nvSpPr>
          <p:spPr>
            <a:xfrm>
              <a:off x="359795" y="544737"/>
              <a:ext cx="11501438" cy="6167437"/>
            </a:xfrm>
            <a:custGeom>
              <a:avLst/>
              <a:gdLst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025" h="6334125">
                  <a:moveTo>
                    <a:pt x="0" y="0"/>
                  </a:moveTo>
                  <a:cubicBezTo>
                    <a:pt x="3886200" y="76200"/>
                    <a:pt x="7753350" y="57150"/>
                    <a:pt x="11630025" y="0"/>
                  </a:cubicBezTo>
                  <a:cubicBezTo>
                    <a:pt x="11563350" y="2101850"/>
                    <a:pt x="11553825" y="4222750"/>
                    <a:pt x="11630025" y="6334125"/>
                  </a:cubicBezTo>
                  <a:cubicBezTo>
                    <a:pt x="7753350" y="6276975"/>
                    <a:pt x="3876675" y="6334125"/>
                    <a:pt x="0" y="6334125"/>
                  </a:cubicBezTo>
                  <a:cubicBezTo>
                    <a:pt x="47625" y="4251325"/>
                    <a:pt x="57150" y="2168525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DB22824-472C-4553-8D55-8CDCAEABBE14}"/>
                </a:ext>
              </a:extLst>
            </p:cNvPr>
            <p:cNvGrpSpPr/>
            <p:nvPr/>
          </p:nvGrpSpPr>
          <p:grpSpPr>
            <a:xfrm>
              <a:off x="29791" y="352636"/>
              <a:ext cx="1027342" cy="773126"/>
              <a:chOff x="15277" y="236524"/>
              <a:chExt cx="1027342" cy="77312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B06E99B-3AFC-4671-9717-000E7F4294D7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209DE6FB-8DF7-4A24-8512-F26609B66C1E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92910101-B1DD-456E-9D49-082F643A3C59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FBDE09A8-D55C-41E5-B88C-238C7959963B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F8848371-C3FF-4457-8B2D-5458042983F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9F4E179F-C048-41D5-8519-B09C65FD33BD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7866E619-8FC2-4949-B558-0922BEEDAFA4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F9A2CB96-D626-41B0-AA4C-CABD1BD03DA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4B10BDFD-2A3D-4D36-843A-0886B9FB5D5A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047AAD4E-BF93-456C-BD37-D9FCFA001ACC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01DE740C-C0AC-459A-B786-0BFEDFDE9A9E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CB93D76C-B88F-4024-B867-26F956883782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C043E1C0-AAF1-445B-B818-B3CE063149E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9F593020-ABE2-4681-BA33-CC1972FAF150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34AC4155-DBFB-40C0-891F-C7E48D5E7D88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EFCACA6C-07BC-4F68-940C-B767E4C1BF42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8FF7E18-103F-4081-888A-C40534D7482B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797889B-46A9-4672-9CE5-771E79A7F29B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F5F98107-4549-4BE9-BFD7-4FC0ECB034B2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965CC441-126B-45B3-A195-9362E43F40E3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0A1303E9-83F5-49FB-9D6A-D13FD0BAA358}"/>
                </a:ext>
              </a:extLst>
            </p:cNvPr>
            <p:cNvSpPr/>
            <p:nvPr/>
          </p:nvSpPr>
          <p:spPr>
            <a:xfrm>
              <a:off x="473869" y="1154433"/>
              <a:ext cx="26236" cy="61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36" h="895350">
                  <a:moveTo>
                    <a:pt x="0" y="0"/>
                  </a:moveTo>
                  <a:cubicBezTo>
                    <a:pt x="3175" y="161925"/>
                    <a:pt x="5208" y="323876"/>
                    <a:pt x="9525" y="485775"/>
                  </a:cubicBezTo>
                  <a:cubicBezTo>
                    <a:pt x="11558" y="562014"/>
                    <a:pt x="13803" y="638290"/>
                    <a:pt x="19050" y="714375"/>
                  </a:cubicBezTo>
                  <a:cubicBezTo>
                    <a:pt x="31688" y="897631"/>
                    <a:pt x="23812" y="713803"/>
                    <a:pt x="23812" y="89535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EE77865-8351-4836-9758-09DF0CE9B7F6}"/>
                </a:ext>
              </a:extLst>
            </p:cNvPr>
            <p:cNvSpPr/>
            <p:nvPr/>
          </p:nvSpPr>
          <p:spPr>
            <a:xfrm>
              <a:off x="507204" y="1013842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79730E8A-6537-4F29-857A-CCFC9D5168E0}"/>
                </a:ext>
              </a:extLst>
            </p:cNvPr>
            <p:cNvSpPr/>
            <p:nvPr/>
          </p:nvSpPr>
          <p:spPr>
            <a:xfrm>
              <a:off x="11700071" y="1057732"/>
              <a:ext cx="6420" cy="216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B39F0877-AD32-473C-B332-7B6D5DD702C5}"/>
                </a:ext>
              </a:extLst>
            </p:cNvPr>
            <p:cNvGrpSpPr/>
            <p:nvPr/>
          </p:nvGrpSpPr>
          <p:grpSpPr>
            <a:xfrm flipH="1">
              <a:off x="11179172" y="343503"/>
              <a:ext cx="1027342" cy="773126"/>
              <a:chOff x="15277" y="236524"/>
              <a:chExt cx="1027342" cy="773126"/>
            </a:xfrm>
          </p:grpSpPr>
          <p:sp>
            <p:nvSpPr>
              <p:cNvPr id="78" name="직사각형 20">
                <a:extLst>
                  <a:ext uri="{FF2B5EF4-FFF2-40B4-BE49-F238E27FC236}">
                    <a16:creationId xmlns:a16="http://schemas.microsoft.com/office/drawing/2014/main" id="{E91D55B7-ADB0-4E82-82E4-687BDAE5764E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DEEB9A11-404A-475B-962E-C1CAC9F29E11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67CA737A-35B4-4CF6-8A27-DC1FE533D82A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A8A2B94F-5F0E-4806-B81C-7C1158C30C83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DFC9EB87-A0E0-4019-814F-CBC9ADF684B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8FAC1CB5-5F60-4773-BEA7-FF4D07DB14FC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C91E233D-10A1-49C3-B392-D205678583F2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C8294D53-438E-47AE-9211-CC78051E287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9C599F4B-9871-4D2E-A0BB-271AC502B76E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D83B6985-07B6-4FF7-90AB-F46C79696874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710C303A-054D-4324-8755-CDD793F7F305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A2A0268F-E263-41CA-A74D-E4DCCC240799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ABE9680A-4D70-48A3-9901-6C7C92EC63D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A67A7B41-DA58-4C10-A59E-D01277223B8F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6ED63965-FC97-4019-9B4C-46C9EB5808C4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4EC66BA5-D5A9-488B-9994-44433E9AFEAE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579759EE-BC91-4F17-9F69-5700AAE63E17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4494FEE3-155C-4BD3-B69C-CB48DEFE419F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39236D1F-F213-4625-9BD4-451C330ABA86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8FAC953A-BF7F-44AA-B2D1-942817FDC724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0C9658B6-511F-4F35-BDE1-B13568E8B2C2}"/>
                </a:ext>
              </a:extLst>
            </p:cNvPr>
            <p:cNvSpPr/>
            <p:nvPr/>
          </p:nvSpPr>
          <p:spPr>
            <a:xfrm>
              <a:off x="11658629" y="992213"/>
              <a:ext cx="6420" cy="108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7CF0F1B4-7C15-4C36-91A6-502A5AFC63B4}"/>
                </a:ext>
              </a:extLst>
            </p:cNvPr>
            <p:cNvSpPr/>
            <p:nvPr/>
          </p:nvSpPr>
          <p:spPr>
            <a:xfrm>
              <a:off x="11211204" y="610192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20056654-515B-462D-A140-FDDD1E729F5B}"/>
                </a:ext>
              </a:extLst>
            </p:cNvPr>
            <p:cNvSpPr/>
            <p:nvPr/>
          </p:nvSpPr>
          <p:spPr>
            <a:xfrm>
              <a:off x="11183502" y="642077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6731BD47-CE26-4D3C-B357-B0A98EED522A}"/>
                </a:ext>
              </a:extLst>
            </p:cNvPr>
            <p:cNvSpPr/>
            <p:nvPr/>
          </p:nvSpPr>
          <p:spPr>
            <a:xfrm>
              <a:off x="11618400" y="953095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081C74B9-ECFD-47B2-BD45-3AA0686280CD}"/>
                </a:ext>
              </a:extLst>
            </p:cNvPr>
            <p:cNvSpPr/>
            <p:nvPr/>
          </p:nvSpPr>
          <p:spPr>
            <a:xfrm>
              <a:off x="466464" y="6400233"/>
              <a:ext cx="8677" cy="211061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98170E6E-3583-4366-AFB4-4D9AA180FD01}"/>
                </a:ext>
              </a:extLst>
            </p:cNvPr>
            <p:cNvSpPr/>
            <p:nvPr/>
          </p:nvSpPr>
          <p:spPr>
            <a:xfrm>
              <a:off x="497034" y="6575294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02E8E5C2-66A1-4F2E-81A3-284764224D24}"/>
                </a:ext>
              </a:extLst>
            </p:cNvPr>
            <p:cNvSpPr/>
            <p:nvPr/>
          </p:nvSpPr>
          <p:spPr>
            <a:xfrm>
              <a:off x="434596" y="6509487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8C9074CA-0202-48E8-9534-371F61657BB3}"/>
                </a:ext>
              </a:extLst>
            </p:cNvPr>
            <p:cNvSpPr/>
            <p:nvPr/>
          </p:nvSpPr>
          <p:spPr>
            <a:xfrm rot="5400000">
              <a:off x="1111687" y="418719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1CB8AE33-B40E-44FA-A2A9-7409B83AFBFD}"/>
                </a:ext>
              </a:extLst>
            </p:cNvPr>
            <p:cNvSpPr/>
            <p:nvPr/>
          </p:nvSpPr>
          <p:spPr>
            <a:xfrm>
              <a:off x="881289" y="652425"/>
              <a:ext cx="140494" cy="8993"/>
            </a:xfrm>
            <a:custGeom>
              <a:avLst/>
              <a:gdLst>
                <a:gd name="connsiteX0" fmla="*/ 0 w 140494"/>
                <a:gd name="connsiteY0" fmla="*/ 8993 h 8993"/>
                <a:gd name="connsiteX1" fmla="*/ 123825 w 140494"/>
                <a:gd name="connsiteY1" fmla="*/ 6612 h 8993"/>
                <a:gd name="connsiteX2" fmla="*/ 140494 w 140494"/>
                <a:gd name="connsiteY2" fmla="*/ 8993 h 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494" h="8993">
                  <a:moveTo>
                    <a:pt x="0" y="8993"/>
                  </a:moveTo>
                  <a:cubicBezTo>
                    <a:pt x="48256" y="-7090"/>
                    <a:pt x="14208" y="2476"/>
                    <a:pt x="123825" y="6612"/>
                  </a:cubicBezTo>
                  <a:cubicBezTo>
                    <a:pt x="129434" y="6824"/>
                    <a:pt x="140494" y="8993"/>
                    <a:pt x="140494" y="8993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E970333B-188C-4C0D-B613-C2E0006ABE3A}"/>
              </a:ext>
            </a:extLst>
          </p:cNvPr>
          <p:cNvSpPr txBox="1"/>
          <p:nvPr/>
        </p:nvSpPr>
        <p:spPr>
          <a:xfrm>
            <a:off x="1523783" y="-24511"/>
            <a:ext cx="9158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 smtClean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Data Mining - </a:t>
            </a:r>
            <a:r>
              <a:rPr lang="ko-KR" altLang="en-US" sz="2400" b="1" kern="0" dirty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데이터분석 </a:t>
            </a:r>
            <a:r>
              <a:rPr lang="ko-KR" altLang="en-US" sz="2400" b="1" kern="0" dirty="0" smtClean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중간발표</a:t>
            </a:r>
            <a:r>
              <a:rPr lang="en-US" altLang="ko-KR" sz="600" kern="0" dirty="0" smtClean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  </a:t>
            </a:r>
            <a:r>
              <a:rPr lang="en-US" altLang="ko-KR" sz="1200" kern="0" dirty="0" smtClean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(Pima Indian Diabetes)</a:t>
            </a:r>
            <a:endParaRPr lang="en-US" altLang="ko-KR" sz="3600" b="1" kern="0" dirty="0">
              <a:ln w="19050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7" name="자유형: 도형 136">
            <a:extLst>
              <a:ext uri="{FF2B5EF4-FFF2-40B4-BE49-F238E27FC236}">
                <a16:creationId xmlns:a16="http://schemas.microsoft.com/office/drawing/2014/main" id="{94C22E89-96A4-4BC4-9BCD-D57D666CE82E}"/>
              </a:ext>
            </a:extLst>
          </p:cNvPr>
          <p:cNvSpPr/>
          <p:nvPr/>
        </p:nvSpPr>
        <p:spPr>
          <a:xfrm flipV="1">
            <a:off x="2917767" y="406738"/>
            <a:ext cx="1164495" cy="45719"/>
          </a:xfrm>
          <a:custGeom>
            <a:avLst/>
            <a:gdLst>
              <a:gd name="connsiteX0" fmla="*/ 0 w 706170"/>
              <a:gd name="connsiteY0" fmla="*/ 27180 h 38037"/>
              <a:gd name="connsiteX1" fmla="*/ 244443 w 706170"/>
              <a:gd name="connsiteY1" fmla="*/ 20 h 38037"/>
              <a:gd name="connsiteX2" fmla="*/ 506994 w 706170"/>
              <a:gd name="connsiteY2" fmla="*/ 18127 h 38037"/>
              <a:gd name="connsiteX3" fmla="*/ 706170 w 706170"/>
              <a:gd name="connsiteY3" fmla="*/ 36234 h 38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6170" h="38037">
                <a:moveTo>
                  <a:pt x="0" y="27180"/>
                </a:moveTo>
                <a:cubicBezTo>
                  <a:pt x="92224" y="8736"/>
                  <a:pt x="109719" y="3566"/>
                  <a:pt x="244443" y="20"/>
                </a:cubicBezTo>
                <a:cubicBezTo>
                  <a:pt x="270179" y="-657"/>
                  <a:pt x="469883" y="15272"/>
                  <a:pt x="506994" y="18127"/>
                </a:cubicBezTo>
                <a:cubicBezTo>
                  <a:pt x="620410" y="46481"/>
                  <a:pt x="554536" y="36234"/>
                  <a:pt x="706170" y="36234"/>
                </a:cubicBezTo>
              </a:path>
            </a:pathLst>
          </a:custGeom>
          <a:noFill/>
          <a:ln w="50800" cap="rnd">
            <a:solidFill>
              <a:srgbClr val="FFC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6" name="Picture 2" descr="Get Thank You PPT Template Presentation Slide The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379" y="821767"/>
            <a:ext cx="10275242" cy="577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42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B36505E0-3E72-4309-B403-477058E8DDAD}"/>
              </a:ext>
            </a:extLst>
          </p:cNvPr>
          <p:cNvGrpSpPr/>
          <p:nvPr/>
        </p:nvGrpSpPr>
        <p:grpSpPr>
          <a:xfrm>
            <a:off x="29791" y="343503"/>
            <a:ext cx="12176723" cy="6455591"/>
            <a:chOff x="29791" y="343503"/>
            <a:chExt cx="12176723" cy="6455591"/>
          </a:xfrm>
        </p:grpSpPr>
        <p:sp>
          <p:nvSpPr>
            <p:cNvPr id="119" name="직각 삼각형 118">
              <a:extLst>
                <a:ext uri="{FF2B5EF4-FFF2-40B4-BE49-F238E27FC236}">
                  <a16:creationId xmlns:a16="http://schemas.microsoft.com/office/drawing/2014/main" id="{9274F498-104D-46BC-8B74-F1F735FD060C}"/>
                </a:ext>
              </a:extLst>
            </p:cNvPr>
            <p:cNvSpPr/>
            <p:nvPr/>
          </p:nvSpPr>
          <p:spPr>
            <a:xfrm flipV="1">
              <a:off x="359795" y="6717993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" name="직각 삼각형 119">
              <a:extLst>
                <a:ext uri="{FF2B5EF4-FFF2-40B4-BE49-F238E27FC236}">
                  <a16:creationId xmlns:a16="http://schemas.microsoft.com/office/drawing/2014/main" id="{6BB77BBD-01BE-43B4-A67F-A462C320B279}"/>
                </a:ext>
              </a:extLst>
            </p:cNvPr>
            <p:cNvSpPr/>
            <p:nvPr/>
          </p:nvSpPr>
          <p:spPr>
            <a:xfrm flipH="1" flipV="1">
              <a:off x="7329716" y="6718385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FAF07C7-A4A2-48E8-95D8-46A0082E7CB7}"/>
                </a:ext>
              </a:extLst>
            </p:cNvPr>
            <p:cNvSpPr/>
            <p:nvPr/>
          </p:nvSpPr>
          <p:spPr>
            <a:xfrm>
              <a:off x="359795" y="544737"/>
              <a:ext cx="11501438" cy="6167437"/>
            </a:xfrm>
            <a:custGeom>
              <a:avLst/>
              <a:gdLst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025" h="6334125">
                  <a:moveTo>
                    <a:pt x="0" y="0"/>
                  </a:moveTo>
                  <a:cubicBezTo>
                    <a:pt x="3886200" y="76200"/>
                    <a:pt x="7753350" y="57150"/>
                    <a:pt x="11630025" y="0"/>
                  </a:cubicBezTo>
                  <a:cubicBezTo>
                    <a:pt x="11563350" y="2101850"/>
                    <a:pt x="11553825" y="4222750"/>
                    <a:pt x="11630025" y="6334125"/>
                  </a:cubicBezTo>
                  <a:cubicBezTo>
                    <a:pt x="7753350" y="6276975"/>
                    <a:pt x="3876675" y="6334125"/>
                    <a:pt x="0" y="6334125"/>
                  </a:cubicBezTo>
                  <a:cubicBezTo>
                    <a:pt x="47625" y="4251325"/>
                    <a:pt x="57150" y="2168525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DB22824-472C-4553-8D55-8CDCAEABBE14}"/>
                </a:ext>
              </a:extLst>
            </p:cNvPr>
            <p:cNvGrpSpPr/>
            <p:nvPr/>
          </p:nvGrpSpPr>
          <p:grpSpPr>
            <a:xfrm>
              <a:off x="29791" y="352636"/>
              <a:ext cx="1027342" cy="773126"/>
              <a:chOff x="15277" y="236524"/>
              <a:chExt cx="1027342" cy="77312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B06E99B-3AFC-4671-9717-000E7F4294D7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209DE6FB-8DF7-4A24-8512-F26609B66C1E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92910101-B1DD-456E-9D49-082F643A3C59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FBDE09A8-D55C-41E5-B88C-238C7959963B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F8848371-C3FF-4457-8B2D-5458042983F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9F4E179F-C048-41D5-8519-B09C65FD33BD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7866E619-8FC2-4949-B558-0922BEEDAFA4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F9A2CB96-D626-41B0-AA4C-CABD1BD03DA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4B10BDFD-2A3D-4D36-843A-0886B9FB5D5A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047AAD4E-BF93-456C-BD37-D9FCFA001ACC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01DE740C-C0AC-459A-B786-0BFEDFDE9A9E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CB93D76C-B88F-4024-B867-26F956883782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C043E1C0-AAF1-445B-B818-B3CE063149E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9F593020-ABE2-4681-BA33-CC1972FAF150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34AC4155-DBFB-40C0-891F-C7E48D5E7D88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EFCACA6C-07BC-4F68-940C-B767E4C1BF42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8FF7E18-103F-4081-888A-C40534D7482B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797889B-46A9-4672-9CE5-771E79A7F29B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F5F98107-4549-4BE9-BFD7-4FC0ECB034B2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965CC441-126B-45B3-A195-9362E43F40E3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0A1303E9-83F5-49FB-9D6A-D13FD0BAA358}"/>
                </a:ext>
              </a:extLst>
            </p:cNvPr>
            <p:cNvSpPr/>
            <p:nvPr/>
          </p:nvSpPr>
          <p:spPr>
            <a:xfrm>
              <a:off x="473869" y="1154433"/>
              <a:ext cx="26236" cy="61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36" h="895350">
                  <a:moveTo>
                    <a:pt x="0" y="0"/>
                  </a:moveTo>
                  <a:cubicBezTo>
                    <a:pt x="3175" y="161925"/>
                    <a:pt x="5208" y="323876"/>
                    <a:pt x="9525" y="485775"/>
                  </a:cubicBezTo>
                  <a:cubicBezTo>
                    <a:pt x="11558" y="562014"/>
                    <a:pt x="13803" y="638290"/>
                    <a:pt x="19050" y="714375"/>
                  </a:cubicBezTo>
                  <a:cubicBezTo>
                    <a:pt x="31688" y="897631"/>
                    <a:pt x="23812" y="713803"/>
                    <a:pt x="23812" y="89535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EE77865-8351-4836-9758-09DF0CE9B7F6}"/>
                </a:ext>
              </a:extLst>
            </p:cNvPr>
            <p:cNvSpPr/>
            <p:nvPr/>
          </p:nvSpPr>
          <p:spPr>
            <a:xfrm>
              <a:off x="507204" y="1013842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79730E8A-6537-4F29-857A-CCFC9D5168E0}"/>
                </a:ext>
              </a:extLst>
            </p:cNvPr>
            <p:cNvSpPr/>
            <p:nvPr/>
          </p:nvSpPr>
          <p:spPr>
            <a:xfrm>
              <a:off x="11700071" y="1057732"/>
              <a:ext cx="6420" cy="216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B39F0877-AD32-473C-B332-7B6D5DD702C5}"/>
                </a:ext>
              </a:extLst>
            </p:cNvPr>
            <p:cNvGrpSpPr/>
            <p:nvPr/>
          </p:nvGrpSpPr>
          <p:grpSpPr>
            <a:xfrm flipH="1">
              <a:off x="11179172" y="343503"/>
              <a:ext cx="1027342" cy="773126"/>
              <a:chOff x="15277" y="236524"/>
              <a:chExt cx="1027342" cy="773126"/>
            </a:xfrm>
          </p:grpSpPr>
          <p:sp>
            <p:nvSpPr>
              <p:cNvPr id="78" name="직사각형 20">
                <a:extLst>
                  <a:ext uri="{FF2B5EF4-FFF2-40B4-BE49-F238E27FC236}">
                    <a16:creationId xmlns:a16="http://schemas.microsoft.com/office/drawing/2014/main" id="{E91D55B7-ADB0-4E82-82E4-687BDAE5764E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DEEB9A11-404A-475B-962E-C1CAC9F29E11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67CA737A-35B4-4CF6-8A27-DC1FE533D82A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A8A2B94F-5F0E-4806-B81C-7C1158C30C83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DFC9EB87-A0E0-4019-814F-CBC9ADF684B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8FAC1CB5-5F60-4773-BEA7-FF4D07DB14FC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C91E233D-10A1-49C3-B392-D205678583F2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C8294D53-438E-47AE-9211-CC78051E287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9C599F4B-9871-4D2E-A0BB-271AC502B76E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D83B6985-07B6-4FF7-90AB-F46C79696874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710C303A-054D-4324-8755-CDD793F7F305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A2A0268F-E263-41CA-A74D-E4DCCC240799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ABE9680A-4D70-48A3-9901-6C7C92EC63D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A67A7B41-DA58-4C10-A59E-D01277223B8F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6ED63965-FC97-4019-9B4C-46C9EB5808C4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4EC66BA5-D5A9-488B-9994-44433E9AFEAE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579759EE-BC91-4F17-9F69-5700AAE63E17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4494FEE3-155C-4BD3-B69C-CB48DEFE419F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39236D1F-F213-4625-9BD4-451C330ABA86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8FAC953A-BF7F-44AA-B2D1-942817FDC724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0C9658B6-511F-4F35-BDE1-B13568E8B2C2}"/>
                </a:ext>
              </a:extLst>
            </p:cNvPr>
            <p:cNvSpPr/>
            <p:nvPr/>
          </p:nvSpPr>
          <p:spPr>
            <a:xfrm>
              <a:off x="11658629" y="992213"/>
              <a:ext cx="6420" cy="108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7CF0F1B4-7C15-4C36-91A6-502A5AFC63B4}"/>
                </a:ext>
              </a:extLst>
            </p:cNvPr>
            <p:cNvSpPr/>
            <p:nvPr/>
          </p:nvSpPr>
          <p:spPr>
            <a:xfrm>
              <a:off x="11211204" y="610192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20056654-515B-462D-A140-FDDD1E729F5B}"/>
                </a:ext>
              </a:extLst>
            </p:cNvPr>
            <p:cNvSpPr/>
            <p:nvPr/>
          </p:nvSpPr>
          <p:spPr>
            <a:xfrm>
              <a:off x="11183502" y="642077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6731BD47-CE26-4D3C-B357-B0A98EED522A}"/>
                </a:ext>
              </a:extLst>
            </p:cNvPr>
            <p:cNvSpPr/>
            <p:nvPr/>
          </p:nvSpPr>
          <p:spPr>
            <a:xfrm>
              <a:off x="11618400" y="953095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081C74B9-ECFD-47B2-BD45-3AA0686280CD}"/>
                </a:ext>
              </a:extLst>
            </p:cNvPr>
            <p:cNvSpPr/>
            <p:nvPr/>
          </p:nvSpPr>
          <p:spPr>
            <a:xfrm>
              <a:off x="466464" y="6400233"/>
              <a:ext cx="8677" cy="211061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98170E6E-3583-4366-AFB4-4D9AA180FD01}"/>
                </a:ext>
              </a:extLst>
            </p:cNvPr>
            <p:cNvSpPr/>
            <p:nvPr/>
          </p:nvSpPr>
          <p:spPr>
            <a:xfrm>
              <a:off x="497034" y="6575294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02E8E5C2-66A1-4F2E-81A3-284764224D24}"/>
                </a:ext>
              </a:extLst>
            </p:cNvPr>
            <p:cNvSpPr/>
            <p:nvPr/>
          </p:nvSpPr>
          <p:spPr>
            <a:xfrm>
              <a:off x="434596" y="6509487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8C9074CA-0202-48E8-9534-371F61657BB3}"/>
                </a:ext>
              </a:extLst>
            </p:cNvPr>
            <p:cNvSpPr/>
            <p:nvPr/>
          </p:nvSpPr>
          <p:spPr>
            <a:xfrm rot="5400000">
              <a:off x="1111687" y="418719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1CB8AE33-B40E-44FA-A2A9-7409B83AFBFD}"/>
                </a:ext>
              </a:extLst>
            </p:cNvPr>
            <p:cNvSpPr/>
            <p:nvPr/>
          </p:nvSpPr>
          <p:spPr>
            <a:xfrm>
              <a:off x="881289" y="652425"/>
              <a:ext cx="140494" cy="8993"/>
            </a:xfrm>
            <a:custGeom>
              <a:avLst/>
              <a:gdLst>
                <a:gd name="connsiteX0" fmla="*/ 0 w 140494"/>
                <a:gd name="connsiteY0" fmla="*/ 8993 h 8993"/>
                <a:gd name="connsiteX1" fmla="*/ 123825 w 140494"/>
                <a:gd name="connsiteY1" fmla="*/ 6612 h 8993"/>
                <a:gd name="connsiteX2" fmla="*/ 140494 w 140494"/>
                <a:gd name="connsiteY2" fmla="*/ 8993 h 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494" h="8993">
                  <a:moveTo>
                    <a:pt x="0" y="8993"/>
                  </a:moveTo>
                  <a:cubicBezTo>
                    <a:pt x="48256" y="-7090"/>
                    <a:pt x="14208" y="2476"/>
                    <a:pt x="123825" y="6612"/>
                  </a:cubicBezTo>
                  <a:cubicBezTo>
                    <a:pt x="129434" y="6824"/>
                    <a:pt x="140494" y="8993"/>
                    <a:pt x="140494" y="8993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E970333B-188C-4C0D-B613-C2E0006ABE3A}"/>
              </a:ext>
            </a:extLst>
          </p:cNvPr>
          <p:cNvSpPr txBox="1"/>
          <p:nvPr/>
        </p:nvSpPr>
        <p:spPr>
          <a:xfrm>
            <a:off x="1523783" y="-24511"/>
            <a:ext cx="9158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 smtClean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Data Mining - </a:t>
            </a:r>
            <a:r>
              <a:rPr lang="ko-KR" altLang="en-US" sz="2400" b="1" kern="0" dirty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데이터분석 </a:t>
            </a:r>
            <a:r>
              <a:rPr lang="ko-KR" altLang="en-US" sz="2400" b="1" kern="0" dirty="0" smtClean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중간발표</a:t>
            </a:r>
            <a:r>
              <a:rPr lang="en-US" altLang="ko-KR" sz="600" kern="0" dirty="0" smtClean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  </a:t>
            </a:r>
            <a:r>
              <a:rPr lang="en-US" altLang="ko-KR" sz="1200" kern="0" dirty="0" smtClean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(Pima Indian Diabetes)</a:t>
            </a:r>
            <a:endParaRPr lang="en-US" altLang="ko-KR" sz="3600" b="1" kern="0" dirty="0">
              <a:ln w="19050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7" name="자유형: 도형 136">
            <a:extLst>
              <a:ext uri="{FF2B5EF4-FFF2-40B4-BE49-F238E27FC236}">
                <a16:creationId xmlns:a16="http://schemas.microsoft.com/office/drawing/2014/main" id="{94C22E89-96A4-4BC4-9BCD-D57D666CE82E}"/>
              </a:ext>
            </a:extLst>
          </p:cNvPr>
          <p:cNvSpPr/>
          <p:nvPr/>
        </p:nvSpPr>
        <p:spPr>
          <a:xfrm flipV="1">
            <a:off x="2917767" y="406738"/>
            <a:ext cx="1164495" cy="45719"/>
          </a:xfrm>
          <a:custGeom>
            <a:avLst/>
            <a:gdLst>
              <a:gd name="connsiteX0" fmla="*/ 0 w 706170"/>
              <a:gd name="connsiteY0" fmla="*/ 27180 h 38037"/>
              <a:gd name="connsiteX1" fmla="*/ 244443 w 706170"/>
              <a:gd name="connsiteY1" fmla="*/ 20 h 38037"/>
              <a:gd name="connsiteX2" fmla="*/ 506994 w 706170"/>
              <a:gd name="connsiteY2" fmla="*/ 18127 h 38037"/>
              <a:gd name="connsiteX3" fmla="*/ 706170 w 706170"/>
              <a:gd name="connsiteY3" fmla="*/ 36234 h 38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6170" h="38037">
                <a:moveTo>
                  <a:pt x="0" y="27180"/>
                </a:moveTo>
                <a:cubicBezTo>
                  <a:pt x="92224" y="8736"/>
                  <a:pt x="109719" y="3566"/>
                  <a:pt x="244443" y="20"/>
                </a:cubicBezTo>
                <a:cubicBezTo>
                  <a:pt x="270179" y="-657"/>
                  <a:pt x="469883" y="15272"/>
                  <a:pt x="506994" y="18127"/>
                </a:cubicBezTo>
                <a:cubicBezTo>
                  <a:pt x="620410" y="46481"/>
                  <a:pt x="554536" y="36234"/>
                  <a:pt x="706170" y="36234"/>
                </a:cubicBezTo>
              </a:path>
            </a:pathLst>
          </a:custGeom>
          <a:noFill/>
          <a:ln w="50800" cap="rnd">
            <a:solidFill>
              <a:srgbClr val="FFC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41619" y="1480301"/>
            <a:ext cx="542045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미국의 산업화로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숲은 사라지고 사냥에서 잡을 수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   있는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동물도 점점 사라지며 피마 인디언들은 굶어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    죽을 위기에 처함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1950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여년 미국의 소수민족 보호정책에 의해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인디언에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대한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지원을 받음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미국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정부는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식량으로 군납용 햄버거를 보급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그 결과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피마 인디언의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90%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이상이 초초초고도비만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70%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이상이 당뇨병에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걸림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심각하게 받아들인 미국 정부는 의사들은 당뇨병      환자들을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위한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테스트를 이용해 피마 인디언들의      데이터 추출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114897" y="1480301"/>
            <a:ext cx="4069012" cy="5122240"/>
            <a:chOff x="851489" y="824233"/>
            <a:chExt cx="4236410" cy="533296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9974" y="824233"/>
              <a:ext cx="2819441" cy="2819441"/>
            </a:xfrm>
            <a:prstGeom prst="rect">
              <a:avLst/>
            </a:prstGeom>
          </p:spPr>
        </p:pic>
        <p:pic>
          <p:nvPicPr>
            <p:cNvPr id="1034" name="Picture 10" descr="https://blog.kakaocdn.net/dn/b3EEOI/btqSbaKBQ7O/LEcKuxfkrA4b38omrRjd0k/im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489" y="3739725"/>
              <a:ext cx="4236410" cy="2417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C44F7597-3DB7-46DD-912B-1E7634EAC8FA}"/>
              </a:ext>
            </a:extLst>
          </p:cNvPr>
          <p:cNvSpPr txBox="1"/>
          <p:nvPr/>
        </p:nvSpPr>
        <p:spPr>
          <a:xfrm>
            <a:off x="792584" y="805108"/>
            <a:ext cx="3462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Problem Description</a:t>
            </a:r>
            <a:endParaRPr lang="en-US" altLang="ko-KR" sz="2400" kern="0" dirty="0"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935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B36505E0-3E72-4309-B403-477058E8DDAD}"/>
              </a:ext>
            </a:extLst>
          </p:cNvPr>
          <p:cNvGrpSpPr/>
          <p:nvPr/>
        </p:nvGrpSpPr>
        <p:grpSpPr>
          <a:xfrm>
            <a:off x="29791" y="343503"/>
            <a:ext cx="12176723" cy="6455591"/>
            <a:chOff x="29791" y="343503"/>
            <a:chExt cx="12176723" cy="6455591"/>
          </a:xfrm>
        </p:grpSpPr>
        <p:sp>
          <p:nvSpPr>
            <p:cNvPr id="119" name="직각 삼각형 118">
              <a:extLst>
                <a:ext uri="{FF2B5EF4-FFF2-40B4-BE49-F238E27FC236}">
                  <a16:creationId xmlns:a16="http://schemas.microsoft.com/office/drawing/2014/main" id="{9274F498-104D-46BC-8B74-F1F735FD060C}"/>
                </a:ext>
              </a:extLst>
            </p:cNvPr>
            <p:cNvSpPr/>
            <p:nvPr/>
          </p:nvSpPr>
          <p:spPr>
            <a:xfrm flipV="1">
              <a:off x="359795" y="6717993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" name="직각 삼각형 119">
              <a:extLst>
                <a:ext uri="{FF2B5EF4-FFF2-40B4-BE49-F238E27FC236}">
                  <a16:creationId xmlns:a16="http://schemas.microsoft.com/office/drawing/2014/main" id="{6BB77BBD-01BE-43B4-A67F-A462C320B279}"/>
                </a:ext>
              </a:extLst>
            </p:cNvPr>
            <p:cNvSpPr/>
            <p:nvPr/>
          </p:nvSpPr>
          <p:spPr>
            <a:xfrm flipH="1" flipV="1">
              <a:off x="7329716" y="6718385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FAF07C7-A4A2-48E8-95D8-46A0082E7CB7}"/>
                </a:ext>
              </a:extLst>
            </p:cNvPr>
            <p:cNvSpPr/>
            <p:nvPr/>
          </p:nvSpPr>
          <p:spPr>
            <a:xfrm>
              <a:off x="359795" y="544737"/>
              <a:ext cx="11501438" cy="6167437"/>
            </a:xfrm>
            <a:custGeom>
              <a:avLst/>
              <a:gdLst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025" h="6334125">
                  <a:moveTo>
                    <a:pt x="0" y="0"/>
                  </a:moveTo>
                  <a:cubicBezTo>
                    <a:pt x="3886200" y="76200"/>
                    <a:pt x="7753350" y="57150"/>
                    <a:pt x="11630025" y="0"/>
                  </a:cubicBezTo>
                  <a:cubicBezTo>
                    <a:pt x="11563350" y="2101850"/>
                    <a:pt x="11553825" y="4222750"/>
                    <a:pt x="11630025" y="6334125"/>
                  </a:cubicBezTo>
                  <a:cubicBezTo>
                    <a:pt x="7753350" y="6276975"/>
                    <a:pt x="3876675" y="6334125"/>
                    <a:pt x="0" y="6334125"/>
                  </a:cubicBezTo>
                  <a:cubicBezTo>
                    <a:pt x="47625" y="4251325"/>
                    <a:pt x="57150" y="2168525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DB22824-472C-4553-8D55-8CDCAEABBE14}"/>
                </a:ext>
              </a:extLst>
            </p:cNvPr>
            <p:cNvGrpSpPr/>
            <p:nvPr/>
          </p:nvGrpSpPr>
          <p:grpSpPr>
            <a:xfrm>
              <a:off x="29791" y="352636"/>
              <a:ext cx="1027342" cy="773126"/>
              <a:chOff x="15277" y="236524"/>
              <a:chExt cx="1027342" cy="77312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B06E99B-3AFC-4671-9717-000E7F4294D7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209DE6FB-8DF7-4A24-8512-F26609B66C1E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92910101-B1DD-456E-9D49-082F643A3C59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FBDE09A8-D55C-41E5-B88C-238C7959963B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F8848371-C3FF-4457-8B2D-5458042983F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9F4E179F-C048-41D5-8519-B09C65FD33BD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7866E619-8FC2-4949-B558-0922BEEDAFA4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F9A2CB96-D626-41B0-AA4C-CABD1BD03DA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4B10BDFD-2A3D-4D36-843A-0886B9FB5D5A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047AAD4E-BF93-456C-BD37-D9FCFA001ACC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01DE740C-C0AC-459A-B786-0BFEDFDE9A9E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CB93D76C-B88F-4024-B867-26F956883782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C043E1C0-AAF1-445B-B818-B3CE063149E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9F593020-ABE2-4681-BA33-CC1972FAF150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34AC4155-DBFB-40C0-891F-C7E48D5E7D88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EFCACA6C-07BC-4F68-940C-B767E4C1BF42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8FF7E18-103F-4081-888A-C40534D7482B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797889B-46A9-4672-9CE5-771E79A7F29B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F5F98107-4549-4BE9-BFD7-4FC0ECB034B2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965CC441-126B-45B3-A195-9362E43F40E3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0A1303E9-83F5-49FB-9D6A-D13FD0BAA358}"/>
                </a:ext>
              </a:extLst>
            </p:cNvPr>
            <p:cNvSpPr/>
            <p:nvPr/>
          </p:nvSpPr>
          <p:spPr>
            <a:xfrm>
              <a:off x="473869" y="1154433"/>
              <a:ext cx="26236" cy="61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36" h="895350">
                  <a:moveTo>
                    <a:pt x="0" y="0"/>
                  </a:moveTo>
                  <a:cubicBezTo>
                    <a:pt x="3175" y="161925"/>
                    <a:pt x="5208" y="323876"/>
                    <a:pt x="9525" y="485775"/>
                  </a:cubicBezTo>
                  <a:cubicBezTo>
                    <a:pt x="11558" y="562014"/>
                    <a:pt x="13803" y="638290"/>
                    <a:pt x="19050" y="714375"/>
                  </a:cubicBezTo>
                  <a:cubicBezTo>
                    <a:pt x="31688" y="897631"/>
                    <a:pt x="23812" y="713803"/>
                    <a:pt x="23812" y="89535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EE77865-8351-4836-9758-09DF0CE9B7F6}"/>
                </a:ext>
              </a:extLst>
            </p:cNvPr>
            <p:cNvSpPr/>
            <p:nvPr/>
          </p:nvSpPr>
          <p:spPr>
            <a:xfrm>
              <a:off x="507204" y="1013842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79730E8A-6537-4F29-857A-CCFC9D5168E0}"/>
                </a:ext>
              </a:extLst>
            </p:cNvPr>
            <p:cNvSpPr/>
            <p:nvPr/>
          </p:nvSpPr>
          <p:spPr>
            <a:xfrm>
              <a:off x="11700071" y="1057732"/>
              <a:ext cx="6420" cy="216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B39F0877-AD32-473C-B332-7B6D5DD702C5}"/>
                </a:ext>
              </a:extLst>
            </p:cNvPr>
            <p:cNvGrpSpPr/>
            <p:nvPr/>
          </p:nvGrpSpPr>
          <p:grpSpPr>
            <a:xfrm flipH="1">
              <a:off x="11179172" y="343503"/>
              <a:ext cx="1027342" cy="773126"/>
              <a:chOff x="15277" y="236524"/>
              <a:chExt cx="1027342" cy="773126"/>
            </a:xfrm>
          </p:grpSpPr>
          <p:sp>
            <p:nvSpPr>
              <p:cNvPr id="78" name="직사각형 20">
                <a:extLst>
                  <a:ext uri="{FF2B5EF4-FFF2-40B4-BE49-F238E27FC236}">
                    <a16:creationId xmlns:a16="http://schemas.microsoft.com/office/drawing/2014/main" id="{E91D55B7-ADB0-4E82-82E4-687BDAE5764E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DEEB9A11-404A-475B-962E-C1CAC9F29E11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67CA737A-35B4-4CF6-8A27-DC1FE533D82A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A8A2B94F-5F0E-4806-B81C-7C1158C30C83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DFC9EB87-A0E0-4019-814F-CBC9ADF684B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8FAC1CB5-5F60-4773-BEA7-FF4D07DB14FC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C91E233D-10A1-49C3-B392-D205678583F2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C8294D53-438E-47AE-9211-CC78051E287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9C599F4B-9871-4D2E-A0BB-271AC502B76E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D83B6985-07B6-4FF7-90AB-F46C79696874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710C303A-054D-4324-8755-CDD793F7F305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A2A0268F-E263-41CA-A74D-E4DCCC240799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ABE9680A-4D70-48A3-9901-6C7C92EC63D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A67A7B41-DA58-4C10-A59E-D01277223B8F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6ED63965-FC97-4019-9B4C-46C9EB5808C4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4EC66BA5-D5A9-488B-9994-44433E9AFEAE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579759EE-BC91-4F17-9F69-5700AAE63E17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4494FEE3-155C-4BD3-B69C-CB48DEFE419F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39236D1F-F213-4625-9BD4-451C330ABA86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8FAC953A-BF7F-44AA-B2D1-942817FDC724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0C9658B6-511F-4F35-BDE1-B13568E8B2C2}"/>
                </a:ext>
              </a:extLst>
            </p:cNvPr>
            <p:cNvSpPr/>
            <p:nvPr/>
          </p:nvSpPr>
          <p:spPr>
            <a:xfrm>
              <a:off x="11658629" y="992213"/>
              <a:ext cx="6420" cy="108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7CF0F1B4-7C15-4C36-91A6-502A5AFC63B4}"/>
                </a:ext>
              </a:extLst>
            </p:cNvPr>
            <p:cNvSpPr/>
            <p:nvPr/>
          </p:nvSpPr>
          <p:spPr>
            <a:xfrm>
              <a:off x="11211204" y="610192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20056654-515B-462D-A140-FDDD1E729F5B}"/>
                </a:ext>
              </a:extLst>
            </p:cNvPr>
            <p:cNvSpPr/>
            <p:nvPr/>
          </p:nvSpPr>
          <p:spPr>
            <a:xfrm>
              <a:off x="11183502" y="642077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6731BD47-CE26-4D3C-B357-B0A98EED522A}"/>
                </a:ext>
              </a:extLst>
            </p:cNvPr>
            <p:cNvSpPr/>
            <p:nvPr/>
          </p:nvSpPr>
          <p:spPr>
            <a:xfrm>
              <a:off x="11618400" y="953095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081C74B9-ECFD-47B2-BD45-3AA0686280CD}"/>
                </a:ext>
              </a:extLst>
            </p:cNvPr>
            <p:cNvSpPr/>
            <p:nvPr/>
          </p:nvSpPr>
          <p:spPr>
            <a:xfrm>
              <a:off x="466464" y="6400233"/>
              <a:ext cx="8677" cy="211061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98170E6E-3583-4366-AFB4-4D9AA180FD01}"/>
                </a:ext>
              </a:extLst>
            </p:cNvPr>
            <p:cNvSpPr/>
            <p:nvPr/>
          </p:nvSpPr>
          <p:spPr>
            <a:xfrm>
              <a:off x="497034" y="6575294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02E8E5C2-66A1-4F2E-81A3-284764224D24}"/>
                </a:ext>
              </a:extLst>
            </p:cNvPr>
            <p:cNvSpPr/>
            <p:nvPr/>
          </p:nvSpPr>
          <p:spPr>
            <a:xfrm>
              <a:off x="434596" y="6509487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8C9074CA-0202-48E8-9534-371F61657BB3}"/>
                </a:ext>
              </a:extLst>
            </p:cNvPr>
            <p:cNvSpPr/>
            <p:nvPr/>
          </p:nvSpPr>
          <p:spPr>
            <a:xfrm rot="5400000">
              <a:off x="1111687" y="418719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1CB8AE33-B40E-44FA-A2A9-7409B83AFBFD}"/>
                </a:ext>
              </a:extLst>
            </p:cNvPr>
            <p:cNvSpPr/>
            <p:nvPr/>
          </p:nvSpPr>
          <p:spPr>
            <a:xfrm>
              <a:off x="881289" y="652425"/>
              <a:ext cx="140494" cy="8993"/>
            </a:xfrm>
            <a:custGeom>
              <a:avLst/>
              <a:gdLst>
                <a:gd name="connsiteX0" fmla="*/ 0 w 140494"/>
                <a:gd name="connsiteY0" fmla="*/ 8993 h 8993"/>
                <a:gd name="connsiteX1" fmla="*/ 123825 w 140494"/>
                <a:gd name="connsiteY1" fmla="*/ 6612 h 8993"/>
                <a:gd name="connsiteX2" fmla="*/ 140494 w 140494"/>
                <a:gd name="connsiteY2" fmla="*/ 8993 h 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494" h="8993">
                  <a:moveTo>
                    <a:pt x="0" y="8993"/>
                  </a:moveTo>
                  <a:cubicBezTo>
                    <a:pt x="48256" y="-7090"/>
                    <a:pt x="14208" y="2476"/>
                    <a:pt x="123825" y="6612"/>
                  </a:cubicBezTo>
                  <a:cubicBezTo>
                    <a:pt x="129434" y="6824"/>
                    <a:pt x="140494" y="8993"/>
                    <a:pt x="140494" y="8993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E970333B-188C-4C0D-B613-C2E0006ABE3A}"/>
              </a:ext>
            </a:extLst>
          </p:cNvPr>
          <p:cNvSpPr txBox="1"/>
          <p:nvPr/>
        </p:nvSpPr>
        <p:spPr>
          <a:xfrm>
            <a:off x="1523783" y="-24511"/>
            <a:ext cx="9158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 smtClean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Data Mining - </a:t>
            </a:r>
            <a:r>
              <a:rPr lang="ko-KR" altLang="en-US" sz="2400" b="1" kern="0" dirty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데이터분석 </a:t>
            </a:r>
            <a:r>
              <a:rPr lang="ko-KR" altLang="en-US" sz="2400" b="1" kern="0" dirty="0" smtClean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중간발표</a:t>
            </a:r>
            <a:r>
              <a:rPr lang="en-US" altLang="ko-KR" sz="600" kern="0" dirty="0" smtClean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  </a:t>
            </a:r>
            <a:r>
              <a:rPr lang="en-US" altLang="ko-KR" sz="1200" kern="0" dirty="0" smtClean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(Pima Indian Diabetes)</a:t>
            </a:r>
            <a:endParaRPr lang="en-US" altLang="ko-KR" sz="3600" b="1" kern="0" dirty="0">
              <a:ln w="19050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7" name="자유형: 도형 136">
            <a:extLst>
              <a:ext uri="{FF2B5EF4-FFF2-40B4-BE49-F238E27FC236}">
                <a16:creationId xmlns:a16="http://schemas.microsoft.com/office/drawing/2014/main" id="{94C22E89-96A4-4BC4-9BCD-D57D666CE82E}"/>
              </a:ext>
            </a:extLst>
          </p:cNvPr>
          <p:cNvSpPr/>
          <p:nvPr/>
        </p:nvSpPr>
        <p:spPr>
          <a:xfrm flipV="1">
            <a:off x="2917767" y="406738"/>
            <a:ext cx="1164495" cy="45719"/>
          </a:xfrm>
          <a:custGeom>
            <a:avLst/>
            <a:gdLst>
              <a:gd name="connsiteX0" fmla="*/ 0 w 706170"/>
              <a:gd name="connsiteY0" fmla="*/ 27180 h 38037"/>
              <a:gd name="connsiteX1" fmla="*/ 244443 w 706170"/>
              <a:gd name="connsiteY1" fmla="*/ 20 h 38037"/>
              <a:gd name="connsiteX2" fmla="*/ 506994 w 706170"/>
              <a:gd name="connsiteY2" fmla="*/ 18127 h 38037"/>
              <a:gd name="connsiteX3" fmla="*/ 706170 w 706170"/>
              <a:gd name="connsiteY3" fmla="*/ 36234 h 38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6170" h="38037">
                <a:moveTo>
                  <a:pt x="0" y="27180"/>
                </a:moveTo>
                <a:cubicBezTo>
                  <a:pt x="92224" y="8736"/>
                  <a:pt x="109719" y="3566"/>
                  <a:pt x="244443" y="20"/>
                </a:cubicBezTo>
                <a:cubicBezTo>
                  <a:pt x="270179" y="-657"/>
                  <a:pt x="469883" y="15272"/>
                  <a:pt x="506994" y="18127"/>
                </a:cubicBezTo>
                <a:cubicBezTo>
                  <a:pt x="620410" y="46481"/>
                  <a:pt x="554536" y="36234"/>
                  <a:pt x="706170" y="36234"/>
                </a:cubicBezTo>
              </a:path>
            </a:pathLst>
          </a:custGeom>
          <a:noFill/>
          <a:ln w="50800" cap="rnd">
            <a:solidFill>
              <a:srgbClr val="FFC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7675" y="5470410"/>
            <a:ext cx="11136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 algn="ctr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목표 </a:t>
            </a:r>
            <a:r>
              <a:rPr lang="en-US" altLang="ko-K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여성 피마 인디언의 </a:t>
            </a:r>
            <a:r>
              <a:rPr lang="ko-KR" altLang="en-US" sz="20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정보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dataset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을 이용해 </a:t>
            </a:r>
            <a:r>
              <a:rPr lang="ko-KR" altLang="en-US" sz="20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당뇨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여부를 진단하는 </a:t>
            </a:r>
            <a:r>
              <a:rPr lang="ko-KR" altLang="en-US" sz="2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머신러닝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기반 예측모델을 </a:t>
            </a:r>
            <a:r>
              <a:rPr lang="ko-KR" altLang="en-US" sz="20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개발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44F7597-3DB7-46DD-912B-1E7634EAC8FA}"/>
              </a:ext>
            </a:extLst>
          </p:cNvPr>
          <p:cNvSpPr txBox="1"/>
          <p:nvPr/>
        </p:nvSpPr>
        <p:spPr>
          <a:xfrm>
            <a:off x="792584" y="805108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Problem Target</a:t>
            </a:r>
            <a:endParaRPr lang="en-US" altLang="ko-KR" sz="2400" kern="0" dirty="0"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3330502" y="1600581"/>
            <a:ext cx="5530997" cy="3656839"/>
            <a:chOff x="3862385" y="1666788"/>
            <a:chExt cx="4467228" cy="2953524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62388" y="1666788"/>
              <a:ext cx="4467225" cy="267652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3862385" y="4343313"/>
              <a:ext cx="44672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-</a:t>
              </a:r>
              <a:r>
                <a:rPr lang="ko-KR" altLang="en-US" sz="1200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데이터 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컬럼 정의서 </a:t>
              </a:r>
              <a:r>
                <a:rPr lang="en-US" altLang="ko-KR" sz="1200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-</a:t>
              </a:r>
              <a:endPara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691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B36505E0-3E72-4309-B403-477058E8DDAD}"/>
              </a:ext>
            </a:extLst>
          </p:cNvPr>
          <p:cNvGrpSpPr/>
          <p:nvPr/>
        </p:nvGrpSpPr>
        <p:grpSpPr>
          <a:xfrm>
            <a:off x="29791" y="343503"/>
            <a:ext cx="12176723" cy="6455591"/>
            <a:chOff x="29791" y="343503"/>
            <a:chExt cx="12176723" cy="6455591"/>
          </a:xfrm>
        </p:grpSpPr>
        <p:sp>
          <p:nvSpPr>
            <p:cNvPr id="119" name="직각 삼각형 118">
              <a:extLst>
                <a:ext uri="{FF2B5EF4-FFF2-40B4-BE49-F238E27FC236}">
                  <a16:creationId xmlns:a16="http://schemas.microsoft.com/office/drawing/2014/main" id="{9274F498-104D-46BC-8B74-F1F735FD060C}"/>
                </a:ext>
              </a:extLst>
            </p:cNvPr>
            <p:cNvSpPr/>
            <p:nvPr/>
          </p:nvSpPr>
          <p:spPr>
            <a:xfrm flipV="1">
              <a:off x="359795" y="6717993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" name="직각 삼각형 119">
              <a:extLst>
                <a:ext uri="{FF2B5EF4-FFF2-40B4-BE49-F238E27FC236}">
                  <a16:creationId xmlns:a16="http://schemas.microsoft.com/office/drawing/2014/main" id="{6BB77BBD-01BE-43B4-A67F-A462C320B279}"/>
                </a:ext>
              </a:extLst>
            </p:cNvPr>
            <p:cNvSpPr/>
            <p:nvPr/>
          </p:nvSpPr>
          <p:spPr>
            <a:xfrm flipH="1" flipV="1">
              <a:off x="7329716" y="6718385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FAF07C7-A4A2-48E8-95D8-46A0082E7CB7}"/>
                </a:ext>
              </a:extLst>
            </p:cNvPr>
            <p:cNvSpPr/>
            <p:nvPr/>
          </p:nvSpPr>
          <p:spPr>
            <a:xfrm>
              <a:off x="359795" y="544737"/>
              <a:ext cx="11501438" cy="6167437"/>
            </a:xfrm>
            <a:custGeom>
              <a:avLst/>
              <a:gdLst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025" h="6334125">
                  <a:moveTo>
                    <a:pt x="0" y="0"/>
                  </a:moveTo>
                  <a:cubicBezTo>
                    <a:pt x="3886200" y="76200"/>
                    <a:pt x="7753350" y="57150"/>
                    <a:pt x="11630025" y="0"/>
                  </a:cubicBezTo>
                  <a:cubicBezTo>
                    <a:pt x="11563350" y="2101850"/>
                    <a:pt x="11553825" y="4222750"/>
                    <a:pt x="11630025" y="6334125"/>
                  </a:cubicBezTo>
                  <a:cubicBezTo>
                    <a:pt x="7753350" y="6276975"/>
                    <a:pt x="3876675" y="6334125"/>
                    <a:pt x="0" y="6334125"/>
                  </a:cubicBezTo>
                  <a:cubicBezTo>
                    <a:pt x="47625" y="4251325"/>
                    <a:pt x="57150" y="2168525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DB22824-472C-4553-8D55-8CDCAEABBE14}"/>
                </a:ext>
              </a:extLst>
            </p:cNvPr>
            <p:cNvGrpSpPr/>
            <p:nvPr/>
          </p:nvGrpSpPr>
          <p:grpSpPr>
            <a:xfrm>
              <a:off x="29791" y="352636"/>
              <a:ext cx="1027342" cy="773126"/>
              <a:chOff x="15277" y="236524"/>
              <a:chExt cx="1027342" cy="77312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B06E99B-3AFC-4671-9717-000E7F4294D7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209DE6FB-8DF7-4A24-8512-F26609B66C1E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92910101-B1DD-456E-9D49-082F643A3C59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FBDE09A8-D55C-41E5-B88C-238C7959963B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F8848371-C3FF-4457-8B2D-5458042983F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9F4E179F-C048-41D5-8519-B09C65FD33BD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7866E619-8FC2-4949-B558-0922BEEDAFA4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F9A2CB96-D626-41B0-AA4C-CABD1BD03DA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4B10BDFD-2A3D-4D36-843A-0886B9FB5D5A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047AAD4E-BF93-456C-BD37-D9FCFA001ACC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01DE740C-C0AC-459A-B786-0BFEDFDE9A9E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CB93D76C-B88F-4024-B867-26F956883782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C043E1C0-AAF1-445B-B818-B3CE063149E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9F593020-ABE2-4681-BA33-CC1972FAF150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34AC4155-DBFB-40C0-891F-C7E48D5E7D88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EFCACA6C-07BC-4F68-940C-B767E4C1BF42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8FF7E18-103F-4081-888A-C40534D7482B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797889B-46A9-4672-9CE5-771E79A7F29B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F5F98107-4549-4BE9-BFD7-4FC0ECB034B2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965CC441-126B-45B3-A195-9362E43F40E3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0A1303E9-83F5-49FB-9D6A-D13FD0BAA358}"/>
                </a:ext>
              </a:extLst>
            </p:cNvPr>
            <p:cNvSpPr/>
            <p:nvPr/>
          </p:nvSpPr>
          <p:spPr>
            <a:xfrm>
              <a:off x="473869" y="1154433"/>
              <a:ext cx="26236" cy="61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36" h="895350">
                  <a:moveTo>
                    <a:pt x="0" y="0"/>
                  </a:moveTo>
                  <a:cubicBezTo>
                    <a:pt x="3175" y="161925"/>
                    <a:pt x="5208" y="323876"/>
                    <a:pt x="9525" y="485775"/>
                  </a:cubicBezTo>
                  <a:cubicBezTo>
                    <a:pt x="11558" y="562014"/>
                    <a:pt x="13803" y="638290"/>
                    <a:pt x="19050" y="714375"/>
                  </a:cubicBezTo>
                  <a:cubicBezTo>
                    <a:pt x="31688" y="897631"/>
                    <a:pt x="23812" y="713803"/>
                    <a:pt x="23812" y="89535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EE77865-8351-4836-9758-09DF0CE9B7F6}"/>
                </a:ext>
              </a:extLst>
            </p:cNvPr>
            <p:cNvSpPr/>
            <p:nvPr/>
          </p:nvSpPr>
          <p:spPr>
            <a:xfrm>
              <a:off x="507204" y="1013842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79730E8A-6537-4F29-857A-CCFC9D5168E0}"/>
                </a:ext>
              </a:extLst>
            </p:cNvPr>
            <p:cNvSpPr/>
            <p:nvPr/>
          </p:nvSpPr>
          <p:spPr>
            <a:xfrm>
              <a:off x="11700071" y="1057732"/>
              <a:ext cx="6420" cy="216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B39F0877-AD32-473C-B332-7B6D5DD702C5}"/>
                </a:ext>
              </a:extLst>
            </p:cNvPr>
            <p:cNvGrpSpPr/>
            <p:nvPr/>
          </p:nvGrpSpPr>
          <p:grpSpPr>
            <a:xfrm flipH="1">
              <a:off x="11179172" y="343503"/>
              <a:ext cx="1027342" cy="773126"/>
              <a:chOff x="15277" y="236524"/>
              <a:chExt cx="1027342" cy="773126"/>
            </a:xfrm>
          </p:grpSpPr>
          <p:sp>
            <p:nvSpPr>
              <p:cNvPr id="78" name="직사각형 20">
                <a:extLst>
                  <a:ext uri="{FF2B5EF4-FFF2-40B4-BE49-F238E27FC236}">
                    <a16:creationId xmlns:a16="http://schemas.microsoft.com/office/drawing/2014/main" id="{E91D55B7-ADB0-4E82-82E4-687BDAE5764E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DEEB9A11-404A-475B-962E-C1CAC9F29E11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67CA737A-35B4-4CF6-8A27-DC1FE533D82A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A8A2B94F-5F0E-4806-B81C-7C1158C30C83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DFC9EB87-A0E0-4019-814F-CBC9ADF684B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8FAC1CB5-5F60-4773-BEA7-FF4D07DB14FC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C91E233D-10A1-49C3-B392-D205678583F2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C8294D53-438E-47AE-9211-CC78051E287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9C599F4B-9871-4D2E-A0BB-271AC502B76E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D83B6985-07B6-4FF7-90AB-F46C79696874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710C303A-054D-4324-8755-CDD793F7F305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A2A0268F-E263-41CA-A74D-E4DCCC240799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ABE9680A-4D70-48A3-9901-6C7C92EC63D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A67A7B41-DA58-4C10-A59E-D01277223B8F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6ED63965-FC97-4019-9B4C-46C9EB5808C4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4EC66BA5-D5A9-488B-9994-44433E9AFEAE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579759EE-BC91-4F17-9F69-5700AAE63E17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4494FEE3-155C-4BD3-B69C-CB48DEFE419F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39236D1F-F213-4625-9BD4-451C330ABA86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8FAC953A-BF7F-44AA-B2D1-942817FDC724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0C9658B6-511F-4F35-BDE1-B13568E8B2C2}"/>
                </a:ext>
              </a:extLst>
            </p:cNvPr>
            <p:cNvSpPr/>
            <p:nvPr/>
          </p:nvSpPr>
          <p:spPr>
            <a:xfrm>
              <a:off x="11658629" y="992213"/>
              <a:ext cx="6420" cy="108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7CF0F1B4-7C15-4C36-91A6-502A5AFC63B4}"/>
                </a:ext>
              </a:extLst>
            </p:cNvPr>
            <p:cNvSpPr/>
            <p:nvPr/>
          </p:nvSpPr>
          <p:spPr>
            <a:xfrm>
              <a:off x="11211204" y="610192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20056654-515B-462D-A140-FDDD1E729F5B}"/>
                </a:ext>
              </a:extLst>
            </p:cNvPr>
            <p:cNvSpPr/>
            <p:nvPr/>
          </p:nvSpPr>
          <p:spPr>
            <a:xfrm>
              <a:off x="11183502" y="642077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6731BD47-CE26-4D3C-B357-B0A98EED522A}"/>
                </a:ext>
              </a:extLst>
            </p:cNvPr>
            <p:cNvSpPr/>
            <p:nvPr/>
          </p:nvSpPr>
          <p:spPr>
            <a:xfrm>
              <a:off x="11618400" y="953095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081C74B9-ECFD-47B2-BD45-3AA0686280CD}"/>
                </a:ext>
              </a:extLst>
            </p:cNvPr>
            <p:cNvSpPr/>
            <p:nvPr/>
          </p:nvSpPr>
          <p:spPr>
            <a:xfrm>
              <a:off x="466464" y="6400233"/>
              <a:ext cx="8677" cy="211061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98170E6E-3583-4366-AFB4-4D9AA180FD01}"/>
                </a:ext>
              </a:extLst>
            </p:cNvPr>
            <p:cNvSpPr/>
            <p:nvPr/>
          </p:nvSpPr>
          <p:spPr>
            <a:xfrm>
              <a:off x="497034" y="6575294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02E8E5C2-66A1-4F2E-81A3-284764224D24}"/>
                </a:ext>
              </a:extLst>
            </p:cNvPr>
            <p:cNvSpPr/>
            <p:nvPr/>
          </p:nvSpPr>
          <p:spPr>
            <a:xfrm>
              <a:off x="434596" y="6509487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8C9074CA-0202-48E8-9534-371F61657BB3}"/>
                </a:ext>
              </a:extLst>
            </p:cNvPr>
            <p:cNvSpPr/>
            <p:nvPr/>
          </p:nvSpPr>
          <p:spPr>
            <a:xfrm rot="5400000">
              <a:off x="1111687" y="418719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1CB8AE33-B40E-44FA-A2A9-7409B83AFBFD}"/>
                </a:ext>
              </a:extLst>
            </p:cNvPr>
            <p:cNvSpPr/>
            <p:nvPr/>
          </p:nvSpPr>
          <p:spPr>
            <a:xfrm>
              <a:off x="881289" y="652425"/>
              <a:ext cx="140494" cy="8993"/>
            </a:xfrm>
            <a:custGeom>
              <a:avLst/>
              <a:gdLst>
                <a:gd name="connsiteX0" fmla="*/ 0 w 140494"/>
                <a:gd name="connsiteY0" fmla="*/ 8993 h 8993"/>
                <a:gd name="connsiteX1" fmla="*/ 123825 w 140494"/>
                <a:gd name="connsiteY1" fmla="*/ 6612 h 8993"/>
                <a:gd name="connsiteX2" fmla="*/ 140494 w 140494"/>
                <a:gd name="connsiteY2" fmla="*/ 8993 h 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494" h="8993">
                  <a:moveTo>
                    <a:pt x="0" y="8993"/>
                  </a:moveTo>
                  <a:cubicBezTo>
                    <a:pt x="48256" y="-7090"/>
                    <a:pt x="14208" y="2476"/>
                    <a:pt x="123825" y="6612"/>
                  </a:cubicBezTo>
                  <a:cubicBezTo>
                    <a:pt x="129434" y="6824"/>
                    <a:pt x="140494" y="8993"/>
                    <a:pt x="140494" y="8993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E970333B-188C-4C0D-B613-C2E0006ABE3A}"/>
              </a:ext>
            </a:extLst>
          </p:cNvPr>
          <p:cNvSpPr txBox="1"/>
          <p:nvPr/>
        </p:nvSpPr>
        <p:spPr>
          <a:xfrm>
            <a:off x="1523783" y="-24511"/>
            <a:ext cx="9158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 smtClean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Data Mining - </a:t>
            </a:r>
            <a:r>
              <a:rPr lang="ko-KR" altLang="en-US" sz="2400" b="1" kern="0" dirty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데이터분석 </a:t>
            </a:r>
            <a:r>
              <a:rPr lang="ko-KR" altLang="en-US" sz="2400" b="1" kern="0" dirty="0" smtClean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중간발표</a:t>
            </a:r>
            <a:r>
              <a:rPr lang="en-US" altLang="ko-KR" sz="600" kern="0" dirty="0" smtClean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  </a:t>
            </a:r>
            <a:r>
              <a:rPr lang="en-US" altLang="ko-KR" sz="1200" kern="0" dirty="0" smtClean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(Pima Indian Diabetes)</a:t>
            </a:r>
            <a:endParaRPr lang="en-US" altLang="ko-KR" sz="3600" b="1" kern="0" dirty="0">
              <a:ln w="19050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7" name="자유형: 도형 136">
            <a:extLst>
              <a:ext uri="{FF2B5EF4-FFF2-40B4-BE49-F238E27FC236}">
                <a16:creationId xmlns:a16="http://schemas.microsoft.com/office/drawing/2014/main" id="{94C22E89-96A4-4BC4-9BCD-D57D666CE82E}"/>
              </a:ext>
            </a:extLst>
          </p:cNvPr>
          <p:cNvSpPr/>
          <p:nvPr/>
        </p:nvSpPr>
        <p:spPr>
          <a:xfrm flipV="1">
            <a:off x="2917767" y="406738"/>
            <a:ext cx="1164495" cy="45719"/>
          </a:xfrm>
          <a:custGeom>
            <a:avLst/>
            <a:gdLst>
              <a:gd name="connsiteX0" fmla="*/ 0 w 706170"/>
              <a:gd name="connsiteY0" fmla="*/ 27180 h 38037"/>
              <a:gd name="connsiteX1" fmla="*/ 244443 w 706170"/>
              <a:gd name="connsiteY1" fmla="*/ 20 h 38037"/>
              <a:gd name="connsiteX2" fmla="*/ 506994 w 706170"/>
              <a:gd name="connsiteY2" fmla="*/ 18127 h 38037"/>
              <a:gd name="connsiteX3" fmla="*/ 706170 w 706170"/>
              <a:gd name="connsiteY3" fmla="*/ 36234 h 38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6170" h="38037">
                <a:moveTo>
                  <a:pt x="0" y="27180"/>
                </a:moveTo>
                <a:cubicBezTo>
                  <a:pt x="92224" y="8736"/>
                  <a:pt x="109719" y="3566"/>
                  <a:pt x="244443" y="20"/>
                </a:cubicBezTo>
                <a:cubicBezTo>
                  <a:pt x="270179" y="-657"/>
                  <a:pt x="469883" y="15272"/>
                  <a:pt x="506994" y="18127"/>
                </a:cubicBezTo>
                <a:cubicBezTo>
                  <a:pt x="620410" y="46481"/>
                  <a:pt x="554536" y="36234"/>
                  <a:pt x="706170" y="36234"/>
                </a:cubicBezTo>
              </a:path>
            </a:pathLst>
          </a:custGeom>
          <a:noFill/>
          <a:ln w="50800" cap="rnd">
            <a:solidFill>
              <a:srgbClr val="FFC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5460" y="1557981"/>
            <a:ext cx="11136614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당뇨병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높은 혈당 수치가 오랜 기간 지속되는 대사 질환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이는 </a:t>
            </a:r>
            <a:r>
              <a:rPr lang="ko-KR" altLang="en-US" dirty="0" smtClean="0"/>
              <a:t>췌장의                                                      베타세포에서 </a:t>
            </a:r>
            <a:r>
              <a:rPr lang="ko-KR" altLang="en-US" dirty="0"/>
              <a:t>분비되는 호르몬으로 우리 몸 속 혈당을 일정하게 </a:t>
            </a:r>
            <a:r>
              <a:rPr lang="ko-KR" altLang="en-US" dirty="0" smtClean="0"/>
              <a:t>                                                 조절하는 인슐린에 문제가 생겨서 발생</a:t>
            </a:r>
            <a:endParaRPr lang="en-US" altLang="ko-KR" dirty="0" smtClean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당뇨병은 통상 다음의 세 가지로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나뉨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800100" lvl="2" indent="-342900">
              <a:buFont typeface="Wingdings" panose="05000000000000000000" pitchFamily="2" charset="2"/>
              <a:buChar char="§"/>
            </a:pP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제</a:t>
            </a:r>
            <a:r>
              <a:rPr lang="en-US" altLang="ko-KR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형 </a:t>
            </a:r>
            <a:r>
              <a:rPr lang="ko-KR" altLang="en-US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당뇨병 </a:t>
            </a:r>
            <a:r>
              <a:rPr lang="en-US" altLang="ko-KR" sz="15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1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췌장에서 인슐린을 생성하는 </a:t>
            </a:r>
            <a:r>
              <a:rPr lang="ko-KR" altLang="en-US" sz="15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랑게르한스섬의</a:t>
            </a:r>
            <a:r>
              <a:rPr lang="ko-KR" altLang="en-US" sz="1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베타 세포의 손실로 인슐린이 결핍되는 것이 특징인 </a:t>
            </a:r>
            <a:r>
              <a:rPr lang="ko-KR" altLang="en-US" sz="15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당뇨병이다</a:t>
            </a:r>
            <a:r>
              <a:rPr lang="en-US" altLang="ko-KR" sz="15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일부분 선천적이며</a:t>
            </a:r>
            <a:r>
              <a:rPr lang="en-US" altLang="ko-KR" sz="1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당뇨병의 위험성에 영향을 주는 것으로 알려진 특정 사람백혈구항원을 포함한 복수의 유전자와 관련이 있다</a:t>
            </a:r>
            <a:r>
              <a:rPr lang="en-US" altLang="ko-KR" sz="15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제</a:t>
            </a:r>
            <a:r>
              <a:rPr lang="en-US" altLang="ko-KR" sz="1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1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형 </a:t>
            </a:r>
            <a:r>
              <a:rPr lang="ko-KR" altLang="en-US" sz="15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      당뇨병과는 </a:t>
            </a:r>
            <a:r>
              <a:rPr lang="ko-KR" altLang="en-US" sz="1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달리 제</a:t>
            </a:r>
            <a:r>
              <a:rPr lang="en-US" altLang="ko-KR" sz="1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sz="1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형 당뇨병의 시작과 생활 방식은 서로 관련이 없다</a:t>
            </a:r>
            <a:r>
              <a:rPr lang="en-US" altLang="ko-KR" sz="1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5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800100" lvl="2" indent="-342900">
              <a:buFont typeface="Wingdings" panose="05000000000000000000" pitchFamily="2" charset="2"/>
              <a:buChar char="§"/>
            </a:pPr>
            <a:endParaRPr lang="en-US" altLang="ko-KR" sz="15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800100" lvl="2" indent="-342900">
              <a:buFont typeface="Wingdings" panose="05000000000000000000" pitchFamily="2" charset="2"/>
              <a:buChar char="§"/>
            </a:pPr>
            <a:r>
              <a:rPr lang="ko-KR" altLang="en-US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제</a:t>
            </a:r>
            <a:r>
              <a:rPr lang="en-US" altLang="ko-KR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형 당뇨병 </a:t>
            </a:r>
            <a:r>
              <a:rPr lang="en-US" altLang="ko-KR" sz="15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15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세포가 인슐린에 적절하게 반응하지 못하는 인슐린저항으로 시작된다</a:t>
            </a:r>
            <a:r>
              <a:rPr lang="en-US" altLang="ko-KR" sz="15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체 조직의 인슐린에 대한 반응 결손은 인슐린수용체와 관련이 있다고 여겨지고 </a:t>
            </a:r>
            <a:r>
              <a:rPr lang="ko-KR" altLang="en-US" sz="15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있다</a:t>
            </a:r>
            <a:r>
              <a:rPr lang="en-US" altLang="ko-KR" sz="15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5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제</a:t>
            </a:r>
            <a:r>
              <a:rPr lang="en-US" altLang="ko-KR" sz="15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15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형 당뇨병은 주로 생활방식의 요소나 유전에 </a:t>
            </a:r>
            <a:r>
              <a:rPr lang="ko-KR" altLang="en-US" sz="1500" dirty="0" smtClean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의한다</a:t>
            </a:r>
            <a:r>
              <a:rPr lang="en-US" altLang="ko-KR" sz="15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800100" lvl="2" indent="-342900">
              <a:buFont typeface="Wingdings" panose="05000000000000000000" pitchFamily="2" charset="2"/>
              <a:buChar char="§"/>
            </a:pPr>
            <a:endParaRPr lang="en-US" altLang="ko-KR" sz="15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800100" lvl="2" indent="-342900">
              <a:buFont typeface="Wingdings" panose="05000000000000000000" pitchFamily="2" charset="2"/>
              <a:buChar char="§"/>
            </a:pPr>
            <a:r>
              <a:rPr lang="ko-KR" altLang="en-US" sz="15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임신당뇨병</a:t>
            </a:r>
            <a:r>
              <a:rPr lang="ko-KR" altLang="en-US" sz="15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5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1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당뇨병의 병력이 없는 임신한 여성에 고혈당으로 발전하는 경우에 </a:t>
            </a:r>
            <a:r>
              <a:rPr lang="ko-KR" altLang="en-US" sz="15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발병한다</a:t>
            </a:r>
            <a:r>
              <a:rPr lang="en-US" altLang="ko-KR" sz="15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이 병은 임신부의 약 </a:t>
            </a:r>
            <a:r>
              <a:rPr lang="en-US" altLang="ko-KR" sz="1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2~10%</a:t>
            </a:r>
            <a:r>
              <a:rPr lang="ko-KR" altLang="en-US" sz="1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에서 발병되며</a:t>
            </a:r>
            <a:r>
              <a:rPr lang="en-US" altLang="ko-KR" sz="1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출산 후에는 증세가 좋아지거나 사라진다</a:t>
            </a:r>
            <a:endParaRPr lang="en-US" altLang="ko-KR" sz="15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44F7597-3DB7-46DD-912B-1E7634EAC8FA}"/>
              </a:ext>
            </a:extLst>
          </p:cNvPr>
          <p:cNvSpPr txBox="1"/>
          <p:nvPr/>
        </p:nvSpPr>
        <p:spPr>
          <a:xfrm>
            <a:off x="792584" y="805108"/>
            <a:ext cx="3259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Domain Knowledge</a:t>
            </a:r>
            <a:endParaRPr lang="en-US" altLang="ko-KR" sz="2400" kern="0" dirty="0"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4098" name="Picture 2" descr="Causes of Diabetes - What Causes Diabetes?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206" y="928912"/>
            <a:ext cx="3116082" cy="186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66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B36505E0-3E72-4309-B403-477058E8DDAD}"/>
              </a:ext>
            </a:extLst>
          </p:cNvPr>
          <p:cNvGrpSpPr/>
          <p:nvPr/>
        </p:nvGrpSpPr>
        <p:grpSpPr>
          <a:xfrm>
            <a:off x="29791" y="343503"/>
            <a:ext cx="12176723" cy="6455591"/>
            <a:chOff x="29791" y="343503"/>
            <a:chExt cx="12176723" cy="6455591"/>
          </a:xfrm>
        </p:grpSpPr>
        <p:sp>
          <p:nvSpPr>
            <p:cNvPr id="119" name="직각 삼각형 118">
              <a:extLst>
                <a:ext uri="{FF2B5EF4-FFF2-40B4-BE49-F238E27FC236}">
                  <a16:creationId xmlns:a16="http://schemas.microsoft.com/office/drawing/2014/main" id="{9274F498-104D-46BC-8B74-F1F735FD060C}"/>
                </a:ext>
              </a:extLst>
            </p:cNvPr>
            <p:cNvSpPr/>
            <p:nvPr/>
          </p:nvSpPr>
          <p:spPr>
            <a:xfrm flipV="1">
              <a:off x="359795" y="6717993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" name="직각 삼각형 119">
              <a:extLst>
                <a:ext uri="{FF2B5EF4-FFF2-40B4-BE49-F238E27FC236}">
                  <a16:creationId xmlns:a16="http://schemas.microsoft.com/office/drawing/2014/main" id="{6BB77BBD-01BE-43B4-A67F-A462C320B279}"/>
                </a:ext>
              </a:extLst>
            </p:cNvPr>
            <p:cNvSpPr/>
            <p:nvPr/>
          </p:nvSpPr>
          <p:spPr>
            <a:xfrm flipH="1" flipV="1">
              <a:off x="7329716" y="6718385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FAF07C7-A4A2-48E8-95D8-46A0082E7CB7}"/>
                </a:ext>
              </a:extLst>
            </p:cNvPr>
            <p:cNvSpPr/>
            <p:nvPr/>
          </p:nvSpPr>
          <p:spPr>
            <a:xfrm>
              <a:off x="359795" y="544737"/>
              <a:ext cx="11501438" cy="6167437"/>
            </a:xfrm>
            <a:custGeom>
              <a:avLst/>
              <a:gdLst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025" h="6334125">
                  <a:moveTo>
                    <a:pt x="0" y="0"/>
                  </a:moveTo>
                  <a:cubicBezTo>
                    <a:pt x="3886200" y="76200"/>
                    <a:pt x="7753350" y="57150"/>
                    <a:pt x="11630025" y="0"/>
                  </a:cubicBezTo>
                  <a:cubicBezTo>
                    <a:pt x="11563350" y="2101850"/>
                    <a:pt x="11553825" y="4222750"/>
                    <a:pt x="11630025" y="6334125"/>
                  </a:cubicBezTo>
                  <a:cubicBezTo>
                    <a:pt x="7753350" y="6276975"/>
                    <a:pt x="3876675" y="6334125"/>
                    <a:pt x="0" y="6334125"/>
                  </a:cubicBezTo>
                  <a:cubicBezTo>
                    <a:pt x="47625" y="4251325"/>
                    <a:pt x="57150" y="2168525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DB22824-472C-4553-8D55-8CDCAEABBE14}"/>
                </a:ext>
              </a:extLst>
            </p:cNvPr>
            <p:cNvGrpSpPr/>
            <p:nvPr/>
          </p:nvGrpSpPr>
          <p:grpSpPr>
            <a:xfrm>
              <a:off x="29791" y="352636"/>
              <a:ext cx="1027342" cy="773126"/>
              <a:chOff x="15277" y="236524"/>
              <a:chExt cx="1027342" cy="77312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B06E99B-3AFC-4671-9717-000E7F4294D7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209DE6FB-8DF7-4A24-8512-F26609B66C1E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92910101-B1DD-456E-9D49-082F643A3C59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FBDE09A8-D55C-41E5-B88C-238C7959963B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F8848371-C3FF-4457-8B2D-5458042983F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9F4E179F-C048-41D5-8519-B09C65FD33BD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7866E619-8FC2-4949-B558-0922BEEDAFA4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F9A2CB96-D626-41B0-AA4C-CABD1BD03DA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4B10BDFD-2A3D-4D36-843A-0886B9FB5D5A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047AAD4E-BF93-456C-BD37-D9FCFA001ACC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01DE740C-C0AC-459A-B786-0BFEDFDE9A9E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CB93D76C-B88F-4024-B867-26F956883782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C043E1C0-AAF1-445B-B818-B3CE063149E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9F593020-ABE2-4681-BA33-CC1972FAF150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34AC4155-DBFB-40C0-891F-C7E48D5E7D88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EFCACA6C-07BC-4F68-940C-B767E4C1BF42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8FF7E18-103F-4081-888A-C40534D7482B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797889B-46A9-4672-9CE5-771E79A7F29B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F5F98107-4549-4BE9-BFD7-4FC0ECB034B2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965CC441-126B-45B3-A195-9362E43F40E3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0A1303E9-83F5-49FB-9D6A-D13FD0BAA358}"/>
                </a:ext>
              </a:extLst>
            </p:cNvPr>
            <p:cNvSpPr/>
            <p:nvPr/>
          </p:nvSpPr>
          <p:spPr>
            <a:xfrm>
              <a:off x="473869" y="1154433"/>
              <a:ext cx="26236" cy="61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36" h="895350">
                  <a:moveTo>
                    <a:pt x="0" y="0"/>
                  </a:moveTo>
                  <a:cubicBezTo>
                    <a:pt x="3175" y="161925"/>
                    <a:pt x="5208" y="323876"/>
                    <a:pt x="9525" y="485775"/>
                  </a:cubicBezTo>
                  <a:cubicBezTo>
                    <a:pt x="11558" y="562014"/>
                    <a:pt x="13803" y="638290"/>
                    <a:pt x="19050" y="714375"/>
                  </a:cubicBezTo>
                  <a:cubicBezTo>
                    <a:pt x="31688" y="897631"/>
                    <a:pt x="23812" y="713803"/>
                    <a:pt x="23812" y="89535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EE77865-8351-4836-9758-09DF0CE9B7F6}"/>
                </a:ext>
              </a:extLst>
            </p:cNvPr>
            <p:cNvSpPr/>
            <p:nvPr/>
          </p:nvSpPr>
          <p:spPr>
            <a:xfrm>
              <a:off x="507204" y="1013842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79730E8A-6537-4F29-857A-CCFC9D5168E0}"/>
                </a:ext>
              </a:extLst>
            </p:cNvPr>
            <p:cNvSpPr/>
            <p:nvPr/>
          </p:nvSpPr>
          <p:spPr>
            <a:xfrm>
              <a:off x="11700071" y="1057732"/>
              <a:ext cx="6420" cy="216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B39F0877-AD32-473C-B332-7B6D5DD702C5}"/>
                </a:ext>
              </a:extLst>
            </p:cNvPr>
            <p:cNvGrpSpPr/>
            <p:nvPr/>
          </p:nvGrpSpPr>
          <p:grpSpPr>
            <a:xfrm flipH="1">
              <a:off x="11179172" y="343503"/>
              <a:ext cx="1027342" cy="773126"/>
              <a:chOff x="15277" y="236524"/>
              <a:chExt cx="1027342" cy="773126"/>
            </a:xfrm>
          </p:grpSpPr>
          <p:sp>
            <p:nvSpPr>
              <p:cNvPr id="78" name="직사각형 20">
                <a:extLst>
                  <a:ext uri="{FF2B5EF4-FFF2-40B4-BE49-F238E27FC236}">
                    <a16:creationId xmlns:a16="http://schemas.microsoft.com/office/drawing/2014/main" id="{E91D55B7-ADB0-4E82-82E4-687BDAE5764E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DEEB9A11-404A-475B-962E-C1CAC9F29E11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67CA737A-35B4-4CF6-8A27-DC1FE533D82A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A8A2B94F-5F0E-4806-B81C-7C1158C30C83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DFC9EB87-A0E0-4019-814F-CBC9ADF684B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8FAC1CB5-5F60-4773-BEA7-FF4D07DB14FC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C91E233D-10A1-49C3-B392-D205678583F2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C8294D53-438E-47AE-9211-CC78051E287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9C599F4B-9871-4D2E-A0BB-271AC502B76E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D83B6985-07B6-4FF7-90AB-F46C79696874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710C303A-054D-4324-8755-CDD793F7F305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A2A0268F-E263-41CA-A74D-E4DCCC240799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ABE9680A-4D70-48A3-9901-6C7C92EC63D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A67A7B41-DA58-4C10-A59E-D01277223B8F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6ED63965-FC97-4019-9B4C-46C9EB5808C4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4EC66BA5-D5A9-488B-9994-44433E9AFEAE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579759EE-BC91-4F17-9F69-5700AAE63E17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4494FEE3-155C-4BD3-B69C-CB48DEFE419F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39236D1F-F213-4625-9BD4-451C330ABA86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8FAC953A-BF7F-44AA-B2D1-942817FDC724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0C9658B6-511F-4F35-BDE1-B13568E8B2C2}"/>
                </a:ext>
              </a:extLst>
            </p:cNvPr>
            <p:cNvSpPr/>
            <p:nvPr/>
          </p:nvSpPr>
          <p:spPr>
            <a:xfrm>
              <a:off x="11658629" y="992213"/>
              <a:ext cx="6420" cy="108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7CF0F1B4-7C15-4C36-91A6-502A5AFC63B4}"/>
                </a:ext>
              </a:extLst>
            </p:cNvPr>
            <p:cNvSpPr/>
            <p:nvPr/>
          </p:nvSpPr>
          <p:spPr>
            <a:xfrm>
              <a:off x="11211204" y="610192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20056654-515B-462D-A140-FDDD1E729F5B}"/>
                </a:ext>
              </a:extLst>
            </p:cNvPr>
            <p:cNvSpPr/>
            <p:nvPr/>
          </p:nvSpPr>
          <p:spPr>
            <a:xfrm>
              <a:off x="11183502" y="642077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6731BD47-CE26-4D3C-B357-B0A98EED522A}"/>
                </a:ext>
              </a:extLst>
            </p:cNvPr>
            <p:cNvSpPr/>
            <p:nvPr/>
          </p:nvSpPr>
          <p:spPr>
            <a:xfrm>
              <a:off x="11618400" y="953095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081C74B9-ECFD-47B2-BD45-3AA0686280CD}"/>
                </a:ext>
              </a:extLst>
            </p:cNvPr>
            <p:cNvSpPr/>
            <p:nvPr/>
          </p:nvSpPr>
          <p:spPr>
            <a:xfrm>
              <a:off x="466464" y="6400233"/>
              <a:ext cx="8677" cy="211061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98170E6E-3583-4366-AFB4-4D9AA180FD01}"/>
                </a:ext>
              </a:extLst>
            </p:cNvPr>
            <p:cNvSpPr/>
            <p:nvPr/>
          </p:nvSpPr>
          <p:spPr>
            <a:xfrm>
              <a:off x="497034" y="6575294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02E8E5C2-66A1-4F2E-81A3-284764224D24}"/>
                </a:ext>
              </a:extLst>
            </p:cNvPr>
            <p:cNvSpPr/>
            <p:nvPr/>
          </p:nvSpPr>
          <p:spPr>
            <a:xfrm>
              <a:off x="434596" y="6509487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8C9074CA-0202-48E8-9534-371F61657BB3}"/>
                </a:ext>
              </a:extLst>
            </p:cNvPr>
            <p:cNvSpPr/>
            <p:nvPr/>
          </p:nvSpPr>
          <p:spPr>
            <a:xfrm rot="5400000">
              <a:off x="1111687" y="418719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1CB8AE33-B40E-44FA-A2A9-7409B83AFBFD}"/>
                </a:ext>
              </a:extLst>
            </p:cNvPr>
            <p:cNvSpPr/>
            <p:nvPr/>
          </p:nvSpPr>
          <p:spPr>
            <a:xfrm>
              <a:off x="881289" y="652425"/>
              <a:ext cx="140494" cy="8993"/>
            </a:xfrm>
            <a:custGeom>
              <a:avLst/>
              <a:gdLst>
                <a:gd name="connsiteX0" fmla="*/ 0 w 140494"/>
                <a:gd name="connsiteY0" fmla="*/ 8993 h 8993"/>
                <a:gd name="connsiteX1" fmla="*/ 123825 w 140494"/>
                <a:gd name="connsiteY1" fmla="*/ 6612 h 8993"/>
                <a:gd name="connsiteX2" fmla="*/ 140494 w 140494"/>
                <a:gd name="connsiteY2" fmla="*/ 8993 h 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494" h="8993">
                  <a:moveTo>
                    <a:pt x="0" y="8993"/>
                  </a:moveTo>
                  <a:cubicBezTo>
                    <a:pt x="48256" y="-7090"/>
                    <a:pt x="14208" y="2476"/>
                    <a:pt x="123825" y="6612"/>
                  </a:cubicBezTo>
                  <a:cubicBezTo>
                    <a:pt x="129434" y="6824"/>
                    <a:pt x="140494" y="8993"/>
                    <a:pt x="140494" y="8993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E970333B-188C-4C0D-B613-C2E0006ABE3A}"/>
              </a:ext>
            </a:extLst>
          </p:cNvPr>
          <p:cNvSpPr txBox="1"/>
          <p:nvPr/>
        </p:nvSpPr>
        <p:spPr>
          <a:xfrm>
            <a:off x="1523783" y="-24511"/>
            <a:ext cx="9158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 smtClean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Data Mining - </a:t>
            </a:r>
            <a:r>
              <a:rPr lang="ko-KR" altLang="en-US" sz="2400" b="1" kern="0" dirty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데이터분석 </a:t>
            </a:r>
            <a:r>
              <a:rPr lang="ko-KR" altLang="en-US" sz="2400" b="1" kern="0" dirty="0" smtClean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중간발표</a:t>
            </a:r>
            <a:r>
              <a:rPr lang="en-US" altLang="ko-KR" sz="600" kern="0" dirty="0" smtClean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  </a:t>
            </a:r>
            <a:r>
              <a:rPr lang="en-US" altLang="ko-KR" sz="1200" kern="0" dirty="0" smtClean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(Pima Indian Diabetes)</a:t>
            </a:r>
            <a:endParaRPr lang="en-US" altLang="ko-KR" sz="3600" b="1" kern="0" dirty="0">
              <a:ln w="19050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7" name="자유형: 도형 136">
            <a:extLst>
              <a:ext uri="{FF2B5EF4-FFF2-40B4-BE49-F238E27FC236}">
                <a16:creationId xmlns:a16="http://schemas.microsoft.com/office/drawing/2014/main" id="{94C22E89-96A4-4BC4-9BCD-D57D666CE82E}"/>
              </a:ext>
            </a:extLst>
          </p:cNvPr>
          <p:cNvSpPr/>
          <p:nvPr/>
        </p:nvSpPr>
        <p:spPr>
          <a:xfrm flipV="1">
            <a:off x="2917767" y="406738"/>
            <a:ext cx="1164495" cy="45719"/>
          </a:xfrm>
          <a:custGeom>
            <a:avLst/>
            <a:gdLst>
              <a:gd name="connsiteX0" fmla="*/ 0 w 706170"/>
              <a:gd name="connsiteY0" fmla="*/ 27180 h 38037"/>
              <a:gd name="connsiteX1" fmla="*/ 244443 w 706170"/>
              <a:gd name="connsiteY1" fmla="*/ 20 h 38037"/>
              <a:gd name="connsiteX2" fmla="*/ 506994 w 706170"/>
              <a:gd name="connsiteY2" fmla="*/ 18127 h 38037"/>
              <a:gd name="connsiteX3" fmla="*/ 706170 w 706170"/>
              <a:gd name="connsiteY3" fmla="*/ 36234 h 38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6170" h="38037">
                <a:moveTo>
                  <a:pt x="0" y="27180"/>
                </a:moveTo>
                <a:cubicBezTo>
                  <a:pt x="92224" y="8736"/>
                  <a:pt x="109719" y="3566"/>
                  <a:pt x="244443" y="20"/>
                </a:cubicBezTo>
                <a:cubicBezTo>
                  <a:pt x="270179" y="-657"/>
                  <a:pt x="469883" y="15272"/>
                  <a:pt x="506994" y="18127"/>
                </a:cubicBezTo>
                <a:cubicBezTo>
                  <a:pt x="620410" y="46481"/>
                  <a:pt x="554536" y="36234"/>
                  <a:pt x="706170" y="36234"/>
                </a:cubicBezTo>
              </a:path>
            </a:pathLst>
          </a:custGeom>
          <a:noFill/>
          <a:ln w="50800" cap="rnd">
            <a:solidFill>
              <a:srgbClr val="FFC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009327" y="1672218"/>
            <a:ext cx="9869712" cy="4833545"/>
            <a:chOff x="825476" y="1325206"/>
            <a:chExt cx="9905774" cy="5179197"/>
          </a:xfrm>
        </p:grpSpPr>
        <p:sp>
          <p:nvSpPr>
            <p:cNvPr id="2" name="TextBox 1"/>
            <p:cNvSpPr txBox="1"/>
            <p:nvPr/>
          </p:nvSpPr>
          <p:spPr>
            <a:xfrm>
              <a:off x="3957622" y="4750077"/>
              <a:ext cx="677362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데이터 셋의 로우 크기는 </a:t>
              </a:r>
              <a:r>
                <a:rPr lang="en-US" altLang="ko-KR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768</a:t>
              </a:r>
              <a:r>
                <a:rPr lang="ko-KR" altLang="en-US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이며 클래스가 살짝 불균형을 이룸</a:t>
              </a:r>
              <a:endPara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데이터 내 </a:t>
              </a:r>
              <a:r>
                <a:rPr lang="en-US" altLang="ko-KR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Na </a:t>
              </a:r>
              <a:r>
                <a:rPr lang="ko-KR" altLang="en-US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값은 존재하지 않음</a:t>
              </a:r>
              <a:endPara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설명 변수는 전부 </a:t>
              </a:r>
              <a:r>
                <a:rPr lang="ko-KR" altLang="en-US" dirty="0" err="1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수치형</a:t>
              </a:r>
              <a:r>
                <a:rPr lang="ko-KR" altLang="en-US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자료</a:t>
              </a:r>
              <a:endPara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4148" y="4712927"/>
              <a:ext cx="2950589" cy="1562077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825476" y="1325206"/>
              <a:ext cx="7437446" cy="2981325"/>
              <a:chOff x="875301" y="3057443"/>
              <a:chExt cx="7437446" cy="2981325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5301" y="3057443"/>
                <a:ext cx="2950589" cy="2981325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07447" y="3057443"/>
                <a:ext cx="4305300" cy="2981325"/>
              </a:xfrm>
              <a:prstGeom prst="rect">
                <a:avLst/>
              </a:prstGeom>
            </p:spPr>
          </p:pic>
        </p:grp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C44F7597-3DB7-46DD-912B-1E7634EAC8FA}"/>
              </a:ext>
            </a:extLst>
          </p:cNvPr>
          <p:cNvSpPr txBox="1"/>
          <p:nvPr/>
        </p:nvSpPr>
        <p:spPr>
          <a:xfrm>
            <a:off x="792584" y="805108"/>
            <a:ext cx="3070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Dataset Definition</a:t>
            </a:r>
            <a:endParaRPr lang="en-US" altLang="ko-KR" sz="2400" kern="0" dirty="0"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211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B36505E0-3E72-4309-B403-477058E8DDAD}"/>
              </a:ext>
            </a:extLst>
          </p:cNvPr>
          <p:cNvGrpSpPr/>
          <p:nvPr/>
        </p:nvGrpSpPr>
        <p:grpSpPr>
          <a:xfrm>
            <a:off x="29791" y="343503"/>
            <a:ext cx="12176723" cy="6455591"/>
            <a:chOff x="29791" y="343503"/>
            <a:chExt cx="12176723" cy="6455591"/>
          </a:xfrm>
        </p:grpSpPr>
        <p:sp>
          <p:nvSpPr>
            <p:cNvPr id="119" name="직각 삼각형 118">
              <a:extLst>
                <a:ext uri="{FF2B5EF4-FFF2-40B4-BE49-F238E27FC236}">
                  <a16:creationId xmlns:a16="http://schemas.microsoft.com/office/drawing/2014/main" id="{9274F498-104D-46BC-8B74-F1F735FD060C}"/>
                </a:ext>
              </a:extLst>
            </p:cNvPr>
            <p:cNvSpPr/>
            <p:nvPr/>
          </p:nvSpPr>
          <p:spPr>
            <a:xfrm flipV="1">
              <a:off x="359795" y="6717993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" name="직각 삼각형 119">
              <a:extLst>
                <a:ext uri="{FF2B5EF4-FFF2-40B4-BE49-F238E27FC236}">
                  <a16:creationId xmlns:a16="http://schemas.microsoft.com/office/drawing/2014/main" id="{6BB77BBD-01BE-43B4-A67F-A462C320B279}"/>
                </a:ext>
              </a:extLst>
            </p:cNvPr>
            <p:cNvSpPr/>
            <p:nvPr/>
          </p:nvSpPr>
          <p:spPr>
            <a:xfrm flipH="1" flipV="1">
              <a:off x="7329716" y="6718385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FAF07C7-A4A2-48E8-95D8-46A0082E7CB7}"/>
                </a:ext>
              </a:extLst>
            </p:cNvPr>
            <p:cNvSpPr/>
            <p:nvPr/>
          </p:nvSpPr>
          <p:spPr>
            <a:xfrm>
              <a:off x="359795" y="544737"/>
              <a:ext cx="11501438" cy="6167437"/>
            </a:xfrm>
            <a:custGeom>
              <a:avLst/>
              <a:gdLst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025" h="6334125">
                  <a:moveTo>
                    <a:pt x="0" y="0"/>
                  </a:moveTo>
                  <a:cubicBezTo>
                    <a:pt x="3886200" y="76200"/>
                    <a:pt x="7753350" y="57150"/>
                    <a:pt x="11630025" y="0"/>
                  </a:cubicBezTo>
                  <a:cubicBezTo>
                    <a:pt x="11563350" y="2101850"/>
                    <a:pt x="11553825" y="4222750"/>
                    <a:pt x="11630025" y="6334125"/>
                  </a:cubicBezTo>
                  <a:cubicBezTo>
                    <a:pt x="7753350" y="6276975"/>
                    <a:pt x="3876675" y="6334125"/>
                    <a:pt x="0" y="6334125"/>
                  </a:cubicBezTo>
                  <a:cubicBezTo>
                    <a:pt x="47625" y="4251325"/>
                    <a:pt x="57150" y="2168525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DB22824-472C-4553-8D55-8CDCAEABBE14}"/>
                </a:ext>
              </a:extLst>
            </p:cNvPr>
            <p:cNvGrpSpPr/>
            <p:nvPr/>
          </p:nvGrpSpPr>
          <p:grpSpPr>
            <a:xfrm>
              <a:off x="29791" y="352636"/>
              <a:ext cx="1027342" cy="773126"/>
              <a:chOff x="15277" y="236524"/>
              <a:chExt cx="1027342" cy="77312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B06E99B-3AFC-4671-9717-000E7F4294D7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209DE6FB-8DF7-4A24-8512-F26609B66C1E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92910101-B1DD-456E-9D49-082F643A3C59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FBDE09A8-D55C-41E5-B88C-238C7959963B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F8848371-C3FF-4457-8B2D-5458042983F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9F4E179F-C048-41D5-8519-B09C65FD33BD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7866E619-8FC2-4949-B558-0922BEEDAFA4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F9A2CB96-D626-41B0-AA4C-CABD1BD03DA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4B10BDFD-2A3D-4D36-843A-0886B9FB5D5A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047AAD4E-BF93-456C-BD37-D9FCFA001ACC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01DE740C-C0AC-459A-B786-0BFEDFDE9A9E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CB93D76C-B88F-4024-B867-26F956883782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C043E1C0-AAF1-445B-B818-B3CE063149E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9F593020-ABE2-4681-BA33-CC1972FAF150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34AC4155-DBFB-40C0-891F-C7E48D5E7D88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EFCACA6C-07BC-4F68-940C-B767E4C1BF42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8FF7E18-103F-4081-888A-C40534D7482B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797889B-46A9-4672-9CE5-771E79A7F29B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F5F98107-4549-4BE9-BFD7-4FC0ECB034B2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965CC441-126B-45B3-A195-9362E43F40E3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0A1303E9-83F5-49FB-9D6A-D13FD0BAA358}"/>
                </a:ext>
              </a:extLst>
            </p:cNvPr>
            <p:cNvSpPr/>
            <p:nvPr/>
          </p:nvSpPr>
          <p:spPr>
            <a:xfrm>
              <a:off x="473869" y="1154433"/>
              <a:ext cx="26236" cy="61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36" h="895350">
                  <a:moveTo>
                    <a:pt x="0" y="0"/>
                  </a:moveTo>
                  <a:cubicBezTo>
                    <a:pt x="3175" y="161925"/>
                    <a:pt x="5208" y="323876"/>
                    <a:pt x="9525" y="485775"/>
                  </a:cubicBezTo>
                  <a:cubicBezTo>
                    <a:pt x="11558" y="562014"/>
                    <a:pt x="13803" y="638290"/>
                    <a:pt x="19050" y="714375"/>
                  </a:cubicBezTo>
                  <a:cubicBezTo>
                    <a:pt x="31688" y="897631"/>
                    <a:pt x="23812" y="713803"/>
                    <a:pt x="23812" y="89535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EE77865-8351-4836-9758-09DF0CE9B7F6}"/>
                </a:ext>
              </a:extLst>
            </p:cNvPr>
            <p:cNvSpPr/>
            <p:nvPr/>
          </p:nvSpPr>
          <p:spPr>
            <a:xfrm>
              <a:off x="507204" y="1013842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79730E8A-6537-4F29-857A-CCFC9D5168E0}"/>
                </a:ext>
              </a:extLst>
            </p:cNvPr>
            <p:cNvSpPr/>
            <p:nvPr/>
          </p:nvSpPr>
          <p:spPr>
            <a:xfrm>
              <a:off x="11700071" y="1057732"/>
              <a:ext cx="6420" cy="216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B39F0877-AD32-473C-B332-7B6D5DD702C5}"/>
                </a:ext>
              </a:extLst>
            </p:cNvPr>
            <p:cNvGrpSpPr/>
            <p:nvPr/>
          </p:nvGrpSpPr>
          <p:grpSpPr>
            <a:xfrm flipH="1">
              <a:off x="11179172" y="343503"/>
              <a:ext cx="1027342" cy="773126"/>
              <a:chOff x="15277" y="236524"/>
              <a:chExt cx="1027342" cy="773126"/>
            </a:xfrm>
          </p:grpSpPr>
          <p:sp>
            <p:nvSpPr>
              <p:cNvPr id="78" name="직사각형 20">
                <a:extLst>
                  <a:ext uri="{FF2B5EF4-FFF2-40B4-BE49-F238E27FC236}">
                    <a16:creationId xmlns:a16="http://schemas.microsoft.com/office/drawing/2014/main" id="{E91D55B7-ADB0-4E82-82E4-687BDAE5764E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DEEB9A11-404A-475B-962E-C1CAC9F29E11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67CA737A-35B4-4CF6-8A27-DC1FE533D82A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A8A2B94F-5F0E-4806-B81C-7C1158C30C83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DFC9EB87-A0E0-4019-814F-CBC9ADF684B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8FAC1CB5-5F60-4773-BEA7-FF4D07DB14FC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C91E233D-10A1-49C3-B392-D205678583F2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C8294D53-438E-47AE-9211-CC78051E287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9C599F4B-9871-4D2E-A0BB-271AC502B76E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D83B6985-07B6-4FF7-90AB-F46C79696874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710C303A-054D-4324-8755-CDD793F7F305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A2A0268F-E263-41CA-A74D-E4DCCC240799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ABE9680A-4D70-48A3-9901-6C7C92EC63D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A67A7B41-DA58-4C10-A59E-D01277223B8F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6ED63965-FC97-4019-9B4C-46C9EB5808C4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4EC66BA5-D5A9-488B-9994-44433E9AFEAE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579759EE-BC91-4F17-9F69-5700AAE63E17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4494FEE3-155C-4BD3-B69C-CB48DEFE419F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39236D1F-F213-4625-9BD4-451C330ABA86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8FAC953A-BF7F-44AA-B2D1-942817FDC724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0C9658B6-511F-4F35-BDE1-B13568E8B2C2}"/>
                </a:ext>
              </a:extLst>
            </p:cNvPr>
            <p:cNvSpPr/>
            <p:nvPr/>
          </p:nvSpPr>
          <p:spPr>
            <a:xfrm>
              <a:off x="11658629" y="992213"/>
              <a:ext cx="6420" cy="108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7CF0F1B4-7C15-4C36-91A6-502A5AFC63B4}"/>
                </a:ext>
              </a:extLst>
            </p:cNvPr>
            <p:cNvSpPr/>
            <p:nvPr/>
          </p:nvSpPr>
          <p:spPr>
            <a:xfrm>
              <a:off x="11211204" y="610192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20056654-515B-462D-A140-FDDD1E729F5B}"/>
                </a:ext>
              </a:extLst>
            </p:cNvPr>
            <p:cNvSpPr/>
            <p:nvPr/>
          </p:nvSpPr>
          <p:spPr>
            <a:xfrm>
              <a:off x="11183502" y="642077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6731BD47-CE26-4D3C-B357-B0A98EED522A}"/>
                </a:ext>
              </a:extLst>
            </p:cNvPr>
            <p:cNvSpPr/>
            <p:nvPr/>
          </p:nvSpPr>
          <p:spPr>
            <a:xfrm>
              <a:off x="11618400" y="953095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081C74B9-ECFD-47B2-BD45-3AA0686280CD}"/>
                </a:ext>
              </a:extLst>
            </p:cNvPr>
            <p:cNvSpPr/>
            <p:nvPr/>
          </p:nvSpPr>
          <p:spPr>
            <a:xfrm>
              <a:off x="466464" y="6400233"/>
              <a:ext cx="8677" cy="211061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98170E6E-3583-4366-AFB4-4D9AA180FD01}"/>
                </a:ext>
              </a:extLst>
            </p:cNvPr>
            <p:cNvSpPr/>
            <p:nvPr/>
          </p:nvSpPr>
          <p:spPr>
            <a:xfrm>
              <a:off x="497034" y="6575294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02E8E5C2-66A1-4F2E-81A3-284764224D24}"/>
                </a:ext>
              </a:extLst>
            </p:cNvPr>
            <p:cNvSpPr/>
            <p:nvPr/>
          </p:nvSpPr>
          <p:spPr>
            <a:xfrm>
              <a:off x="434596" y="6509487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8C9074CA-0202-48E8-9534-371F61657BB3}"/>
                </a:ext>
              </a:extLst>
            </p:cNvPr>
            <p:cNvSpPr/>
            <p:nvPr/>
          </p:nvSpPr>
          <p:spPr>
            <a:xfrm rot="5400000">
              <a:off x="1111687" y="418719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1CB8AE33-B40E-44FA-A2A9-7409B83AFBFD}"/>
                </a:ext>
              </a:extLst>
            </p:cNvPr>
            <p:cNvSpPr/>
            <p:nvPr/>
          </p:nvSpPr>
          <p:spPr>
            <a:xfrm>
              <a:off x="881289" y="652425"/>
              <a:ext cx="140494" cy="8993"/>
            </a:xfrm>
            <a:custGeom>
              <a:avLst/>
              <a:gdLst>
                <a:gd name="connsiteX0" fmla="*/ 0 w 140494"/>
                <a:gd name="connsiteY0" fmla="*/ 8993 h 8993"/>
                <a:gd name="connsiteX1" fmla="*/ 123825 w 140494"/>
                <a:gd name="connsiteY1" fmla="*/ 6612 h 8993"/>
                <a:gd name="connsiteX2" fmla="*/ 140494 w 140494"/>
                <a:gd name="connsiteY2" fmla="*/ 8993 h 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494" h="8993">
                  <a:moveTo>
                    <a:pt x="0" y="8993"/>
                  </a:moveTo>
                  <a:cubicBezTo>
                    <a:pt x="48256" y="-7090"/>
                    <a:pt x="14208" y="2476"/>
                    <a:pt x="123825" y="6612"/>
                  </a:cubicBezTo>
                  <a:cubicBezTo>
                    <a:pt x="129434" y="6824"/>
                    <a:pt x="140494" y="8993"/>
                    <a:pt x="140494" y="8993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E970333B-188C-4C0D-B613-C2E0006ABE3A}"/>
              </a:ext>
            </a:extLst>
          </p:cNvPr>
          <p:cNvSpPr txBox="1"/>
          <p:nvPr/>
        </p:nvSpPr>
        <p:spPr>
          <a:xfrm>
            <a:off x="1523783" y="-24511"/>
            <a:ext cx="9158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 smtClean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Data Mining - </a:t>
            </a:r>
            <a:r>
              <a:rPr lang="ko-KR" altLang="en-US" sz="2400" b="1" kern="0" dirty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데이터분석 </a:t>
            </a:r>
            <a:r>
              <a:rPr lang="ko-KR" altLang="en-US" sz="2400" b="1" kern="0" dirty="0" smtClean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중간발표</a:t>
            </a:r>
            <a:r>
              <a:rPr lang="en-US" altLang="ko-KR" sz="600" kern="0" dirty="0" smtClean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  </a:t>
            </a:r>
            <a:r>
              <a:rPr lang="en-US" altLang="ko-KR" sz="1200" kern="0" dirty="0" smtClean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(Pima Indian Diabetes)</a:t>
            </a:r>
            <a:endParaRPr lang="en-US" altLang="ko-KR" sz="3600" b="1" kern="0" dirty="0">
              <a:ln w="19050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7" name="자유형: 도형 136">
            <a:extLst>
              <a:ext uri="{FF2B5EF4-FFF2-40B4-BE49-F238E27FC236}">
                <a16:creationId xmlns:a16="http://schemas.microsoft.com/office/drawing/2014/main" id="{94C22E89-96A4-4BC4-9BCD-D57D666CE82E}"/>
              </a:ext>
            </a:extLst>
          </p:cNvPr>
          <p:cNvSpPr/>
          <p:nvPr/>
        </p:nvSpPr>
        <p:spPr>
          <a:xfrm flipV="1">
            <a:off x="2917767" y="406738"/>
            <a:ext cx="1164495" cy="45719"/>
          </a:xfrm>
          <a:custGeom>
            <a:avLst/>
            <a:gdLst>
              <a:gd name="connsiteX0" fmla="*/ 0 w 706170"/>
              <a:gd name="connsiteY0" fmla="*/ 27180 h 38037"/>
              <a:gd name="connsiteX1" fmla="*/ 244443 w 706170"/>
              <a:gd name="connsiteY1" fmla="*/ 20 h 38037"/>
              <a:gd name="connsiteX2" fmla="*/ 506994 w 706170"/>
              <a:gd name="connsiteY2" fmla="*/ 18127 h 38037"/>
              <a:gd name="connsiteX3" fmla="*/ 706170 w 706170"/>
              <a:gd name="connsiteY3" fmla="*/ 36234 h 38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6170" h="38037">
                <a:moveTo>
                  <a:pt x="0" y="27180"/>
                </a:moveTo>
                <a:cubicBezTo>
                  <a:pt x="92224" y="8736"/>
                  <a:pt x="109719" y="3566"/>
                  <a:pt x="244443" y="20"/>
                </a:cubicBezTo>
                <a:cubicBezTo>
                  <a:pt x="270179" y="-657"/>
                  <a:pt x="469883" y="15272"/>
                  <a:pt x="506994" y="18127"/>
                </a:cubicBezTo>
                <a:cubicBezTo>
                  <a:pt x="620410" y="46481"/>
                  <a:pt x="554536" y="36234"/>
                  <a:pt x="706170" y="36234"/>
                </a:cubicBezTo>
              </a:path>
            </a:pathLst>
          </a:custGeom>
          <a:noFill/>
          <a:ln w="50800" cap="rnd">
            <a:solidFill>
              <a:srgbClr val="FFC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30070" y="4868518"/>
            <a:ext cx="6748969" cy="163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셋의 로우 크기는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768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이며 클래스가 살짝 불균형을 이룸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 내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Na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값은 존재하지 않음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설명 변수는 전부 </a:t>
            </a:r>
            <a:r>
              <a:rPr lang="ko-KR" altLang="en-US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수치형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자료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967" y="4833847"/>
            <a:ext cx="2939847" cy="1457826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1009327" y="1672218"/>
            <a:ext cx="7410370" cy="2782356"/>
            <a:chOff x="875301" y="3057443"/>
            <a:chExt cx="7437446" cy="298132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5301" y="3057443"/>
              <a:ext cx="2950589" cy="298132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7447" y="3057443"/>
              <a:ext cx="4305300" cy="2981325"/>
            </a:xfrm>
            <a:prstGeom prst="rect">
              <a:avLst/>
            </a:prstGeom>
          </p:spPr>
        </p:pic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C44F7597-3DB7-46DD-912B-1E7634EAC8FA}"/>
              </a:ext>
            </a:extLst>
          </p:cNvPr>
          <p:cNvSpPr txBox="1"/>
          <p:nvPr/>
        </p:nvSpPr>
        <p:spPr>
          <a:xfrm>
            <a:off x="792584" y="805108"/>
            <a:ext cx="2896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Dataset Overview</a:t>
            </a:r>
            <a:endParaRPr lang="en-US" altLang="ko-KR" sz="2400" kern="0" dirty="0"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599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B36505E0-3E72-4309-B403-477058E8DDAD}"/>
              </a:ext>
            </a:extLst>
          </p:cNvPr>
          <p:cNvGrpSpPr/>
          <p:nvPr/>
        </p:nvGrpSpPr>
        <p:grpSpPr>
          <a:xfrm>
            <a:off x="29791" y="343503"/>
            <a:ext cx="12176723" cy="6455591"/>
            <a:chOff x="29791" y="343503"/>
            <a:chExt cx="12176723" cy="6455591"/>
          </a:xfrm>
        </p:grpSpPr>
        <p:sp>
          <p:nvSpPr>
            <p:cNvPr id="119" name="직각 삼각형 118">
              <a:extLst>
                <a:ext uri="{FF2B5EF4-FFF2-40B4-BE49-F238E27FC236}">
                  <a16:creationId xmlns:a16="http://schemas.microsoft.com/office/drawing/2014/main" id="{9274F498-104D-46BC-8B74-F1F735FD060C}"/>
                </a:ext>
              </a:extLst>
            </p:cNvPr>
            <p:cNvSpPr/>
            <p:nvPr/>
          </p:nvSpPr>
          <p:spPr>
            <a:xfrm flipV="1">
              <a:off x="359795" y="6717993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" name="직각 삼각형 119">
              <a:extLst>
                <a:ext uri="{FF2B5EF4-FFF2-40B4-BE49-F238E27FC236}">
                  <a16:creationId xmlns:a16="http://schemas.microsoft.com/office/drawing/2014/main" id="{6BB77BBD-01BE-43B4-A67F-A462C320B279}"/>
                </a:ext>
              </a:extLst>
            </p:cNvPr>
            <p:cNvSpPr/>
            <p:nvPr/>
          </p:nvSpPr>
          <p:spPr>
            <a:xfrm flipH="1" flipV="1">
              <a:off x="7329716" y="6718385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FAF07C7-A4A2-48E8-95D8-46A0082E7CB7}"/>
                </a:ext>
              </a:extLst>
            </p:cNvPr>
            <p:cNvSpPr/>
            <p:nvPr/>
          </p:nvSpPr>
          <p:spPr>
            <a:xfrm>
              <a:off x="359795" y="544737"/>
              <a:ext cx="11501438" cy="6167437"/>
            </a:xfrm>
            <a:custGeom>
              <a:avLst/>
              <a:gdLst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025" h="6334125">
                  <a:moveTo>
                    <a:pt x="0" y="0"/>
                  </a:moveTo>
                  <a:cubicBezTo>
                    <a:pt x="3886200" y="76200"/>
                    <a:pt x="7753350" y="57150"/>
                    <a:pt x="11630025" y="0"/>
                  </a:cubicBezTo>
                  <a:cubicBezTo>
                    <a:pt x="11563350" y="2101850"/>
                    <a:pt x="11553825" y="4222750"/>
                    <a:pt x="11630025" y="6334125"/>
                  </a:cubicBezTo>
                  <a:cubicBezTo>
                    <a:pt x="7753350" y="6276975"/>
                    <a:pt x="3876675" y="6334125"/>
                    <a:pt x="0" y="6334125"/>
                  </a:cubicBezTo>
                  <a:cubicBezTo>
                    <a:pt x="47625" y="4251325"/>
                    <a:pt x="57150" y="2168525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DB22824-472C-4553-8D55-8CDCAEABBE14}"/>
                </a:ext>
              </a:extLst>
            </p:cNvPr>
            <p:cNvGrpSpPr/>
            <p:nvPr/>
          </p:nvGrpSpPr>
          <p:grpSpPr>
            <a:xfrm>
              <a:off x="29791" y="352636"/>
              <a:ext cx="1027342" cy="773126"/>
              <a:chOff x="15277" y="236524"/>
              <a:chExt cx="1027342" cy="77312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B06E99B-3AFC-4671-9717-000E7F4294D7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209DE6FB-8DF7-4A24-8512-F26609B66C1E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92910101-B1DD-456E-9D49-082F643A3C59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FBDE09A8-D55C-41E5-B88C-238C7959963B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F8848371-C3FF-4457-8B2D-5458042983F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9F4E179F-C048-41D5-8519-B09C65FD33BD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7866E619-8FC2-4949-B558-0922BEEDAFA4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F9A2CB96-D626-41B0-AA4C-CABD1BD03DA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4B10BDFD-2A3D-4D36-843A-0886B9FB5D5A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047AAD4E-BF93-456C-BD37-D9FCFA001ACC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01DE740C-C0AC-459A-B786-0BFEDFDE9A9E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CB93D76C-B88F-4024-B867-26F956883782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C043E1C0-AAF1-445B-B818-B3CE063149E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9F593020-ABE2-4681-BA33-CC1972FAF150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34AC4155-DBFB-40C0-891F-C7E48D5E7D88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EFCACA6C-07BC-4F68-940C-B767E4C1BF42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8FF7E18-103F-4081-888A-C40534D7482B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797889B-46A9-4672-9CE5-771E79A7F29B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F5F98107-4549-4BE9-BFD7-4FC0ECB034B2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965CC441-126B-45B3-A195-9362E43F40E3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0A1303E9-83F5-49FB-9D6A-D13FD0BAA358}"/>
                </a:ext>
              </a:extLst>
            </p:cNvPr>
            <p:cNvSpPr/>
            <p:nvPr/>
          </p:nvSpPr>
          <p:spPr>
            <a:xfrm>
              <a:off x="473869" y="1154433"/>
              <a:ext cx="26236" cy="61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36" h="895350">
                  <a:moveTo>
                    <a:pt x="0" y="0"/>
                  </a:moveTo>
                  <a:cubicBezTo>
                    <a:pt x="3175" y="161925"/>
                    <a:pt x="5208" y="323876"/>
                    <a:pt x="9525" y="485775"/>
                  </a:cubicBezTo>
                  <a:cubicBezTo>
                    <a:pt x="11558" y="562014"/>
                    <a:pt x="13803" y="638290"/>
                    <a:pt x="19050" y="714375"/>
                  </a:cubicBezTo>
                  <a:cubicBezTo>
                    <a:pt x="31688" y="897631"/>
                    <a:pt x="23812" y="713803"/>
                    <a:pt x="23812" y="89535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EE77865-8351-4836-9758-09DF0CE9B7F6}"/>
                </a:ext>
              </a:extLst>
            </p:cNvPr>
            <p:cNvSpPr/>
            <p:nvPr/>
          </p:nvSpPr>
          <p:spPr>
            <a:xfrm>
              <a:off x="507204" y="1013842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79730E8A-6537-4F29-857A-CCFC9D5168E0}"/>
                </a:ext>
              </a:extLst>
            </p:cNvPr>
            <p:cNvSpPr/>
            <p:nvPr/>
          </p:nvSpPr>
          <p:spPr>
            <a:xfrm>
              <a:off x="11700071" y="1057732"/>
              <a:ext cx="6420" cy="216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B39F0877-AD32-473C-B332-7B6D5DD702C5}"/>
                </a:ext>
              </a:extLst>
            </p:cNvPr>
            <p:cNvGrpSpPr/>
            <p:nvPr/>
          </p:nvGrpSpPr>
          <p:grpSpPr>
            <a:xfrm flipH="1">
              <a:off x="11179172" y="343503"/>
              <a:ext cx="1027342" cy="773126"/>
              <a:chOff x="15277" y="236524"/>
              <a:chExt cx="1027342" cy="773126"/>
            </a:xfrm>
          </p:grpSpPr>
          <p:sp>
            <p:nvSpPr>
              <p:cNvPr id="78" name="직사각형 20">
                <a:extLst>
                  <a:ext uri="{FF2B5EF4-FFF2-40B4-BE49-F238E27FC236}">
                    <a16:creationId xmlns:a16="http://schemas.microsoft.com/office/drawing/2014/main" id="{E91D55B7-ADB0-4E82-82E4-687BDAE5764E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DEEB9A11-404A-475B-962E-C1CAC9F29E11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67CA737A-35B4-4CF6-8A27-DC1FE533D82A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A8A2B94F-5F0E-4806-B81C-7C1158C30C83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DFC9EB87-A0E0-4019-814F-CBC9ADF684B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8FAC1CB5-5F60-4773-BEA7-FF4D07DB14FC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C91E233D-10A1-49C3-B392-D205678583F2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C8294D53-438E-47AE-9211-CC78051E287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9C599F4B-9871-4D2E-A0BB-271AC502B76E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D83B6985-07B6-4FF7-90AB-F46C79696874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710C303A-054D-4324-8755-CDD793F7F305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A2A0268F-E263-41CA-A74D-E4DCCC240799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ABE9680A-4D70-48A3-9901-6C7C92EC63D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A67A7B41-DA58-4C10-A59E-D01277223B8F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6ED63965-FC97-4019-9B4C-46C9EB5808C4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4EC66BA5-D5A9-488B-9994-44433E9AFEAE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579759EE-BC91-4F17-9F69-5700AAE63E17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4494FEE3-155C-4BD3-B69C-CB48DEFE419F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39236D1F-F213-4625-9BD4-451C330ABA86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8FAC953A-BF7F-44AA-B2D1-942817FDC724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0C9658B6-511F-4F35-BDE1-B13568E8B2C2}"/>
                </a:ext>
              </a:extLst>
            </p:cNvPr>
            <p:cNvSpPr/>
            <p:nvPr/>
          </p:nvSpPr>
          <p:spPr>
            <a:xfrm>
              <a:off x="11658629" y="992213"/>
              <a:ext cx="6420" cy="108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7CF0F1B4-7C15-4C36-91A6-502A5AFC63B4}"/>
                </a:ext>
              </a:extLst>
            </p:cNvPr>
            <p:cNvSpPr/>
            <p:nvPr/>
          </p:nvSpPr>
          <p:spPr>
            <a:xfrm>
              <a:off x="11211204" y="610192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20056654-515B-462D-A140-FDDD1E729F5B}"/>
                </a:ext>
              </a:extLst>
            </p:cNvPr>
            <p:cNvSpPr/>
            <p:nvPr/>
          </p:nvSpPr>
          <p:spPr>
            <a:xfrm>
              <a:off x="11183502" y="642077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6731BD47-CE26-4D3C-B357-B0A98EED522A}"/>
                </a:ext>
              </a:extLst>
            </p:cNvPr>
            <p:cNvSpPr/>
            <p:nvPr/>
          </p:nvSpPr>
          <p:spPr>
            <a:xfrm>
              <a:off x="11618400" y="953095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081C74B9-ECFD-47B2-BD45-3AA0686280CD}"/>
                </a:ext>
              </a:extLst>
            </p:cNvPr>
            <p:cNvSpPr/>
            <p:nvPr/>
          </p:nvSpPr>
          <p:spPr>
            <a:xfrm>
              <a:off x="466464" y="6400233"/>
              <a:ext cx="8677" cy="211061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98170E6E-3583-4366-AFB4-4D9AA180FD01}"/>
                </a:ext>
              </a:extLst>
            </p:cNvPr>
            <p:cNvSpPr/>
            <p:nvPr/>
          </p:nvSpPr>
          <p:spPr>
            <a:xfrm>
              <a:off x="497034" y="6575294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02E8E5C2-66A1-4F2E-81A3-284764224D24}"/>
                </a:ext>
              </a:extLst>
            </p:cNvPr>
            <p:cNvSpPr/>
            <p:nvPr/>
          </p:nvSpPr>
          <p:spPr>
            <a:xfrm>
              <a:off x="434596" y="6509487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8C9074CA-0202-48E8-9534-371F61657BB3}"/>
                </a:ext>
              </a:extLst>
            </p:cNvPr>
            <p:cNvSpPr/>
            <p:nvPr/>
          </p:nvSpPr>
          <p:spPr>
            <a:xfrm rot="5400000">
              <a:off x="1111687" y="418719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1CB8AE33-B40E-44FA-A2A9-7409B83AFBFD}"/>
                </a:ext>
              </a:extLst>
            </p:cNvPr>
            <p:cNvSpPr/>
            <p:nvPr/>
          </p:nvSpPr>
          <p:spPr>
            <a:xfrm>
              <a:off x="881289" y="652425"/>
              <a:ext cx="140494" cy="8993"/>
            </a:xfrm>
            <a:custGeom>
              <a:avLst/>
              <a:gdLst>
                <a:gd name="connsiteX0" fmla="*/ 0 w 140494"/>
                <a:gd name="connsiteY0" fmla="*/ 8993 h 8993"/>
                <a:gd name="connsiteX1" fmla="*/ 123825 w 140494"/>
                <a:gd name="connsiteY1" fmla="*/ 6612 h 8993"/>
                <a:gd name="connsiteX2" fmla="*/ 140494 w 140494"/>
                <a:gd name="connsiteY2" fmla="*/ 8993 h 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494" h="8993">
                  <a:moveTo>
                    <a:pt x="0" y="8993"/>
                  </a:moveTo>
                  <a:cubicBezTo>
                    <a:pt x="48256" y="-7090"/>
                    <a:pt x="14208" y="2476"/>
                    <a:pt x="123825" y="6612"/>
                  </a:cubicBezTo>
                  <a:cubicBezTo>
                    <a:pt x="129434" y="6824"/>
                    <a:pt x="140494" y="8993"/>
                    <a:pt x="140494" y="8993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E970333B-188C-4C0D-B613-C2E0006ABE3A}"/>
              </a:ext>
            </a:extLst>
          </p:cNvPr>
          <p:cNvSpPr txBox="1"/>
          <p:nvPr/>
        </p:nvSpPr>
        <p:spPr>
          <a:xfrm>
            <a:off x="1523783" y="-24511"/>
            <a:ext cx="9158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 smtClean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Data Mining - </a:t>
            </a:r>
            <a:r>
              <a:rPr lang="ko-KR" altLang="en-US" sz="2400" b="1" kern="0" dirty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데이터분석 </a:t>
            </a:r>
            <a:r>
              <a:rPr lang="ko-KR" altLang="en-US" sz="2400" b="1" kern="0" dirty="0" smtClean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중간발표</a:t>
            </a:r>
            <a:r>
              <a:rPr lang="en-US" altLang="ko-KR" sz="600" kern="0" dirty="0" smtClean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  </a:t>
            </a:r>
            <a:r>
              <a:rPr lang="en-US" altLang="ko-KR" sz="1200" kern="0" dirty="0" smtClean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(Pima Indian Diabetes)</a:t>
            </a:r>
            <a:endParaRPr lang="en-US" altLang="ko-KR" sz="3600" b="1" kern="0" dirty="0">
              <a:ln w="19050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7" name="자유형: 도형 136">
            <a:extLst>
              <a:ext uri="{FF2B5EF4-FFF2-40B4-BE49-F238E27FC236}">
                <a16:creationId xmlns:a16="http://schemas.microsoft.com/office/drawing/2014/main" id="{94C22E89-96A4-4BC4-9BCD-D57D666CE82E}"/>
              </a:ext>
            </a:extLst>
          </p:cNvPr>
          <p:cNvSpPr/>
          <p:nvPr/>
        </p:nvSpPr>
        <p:spPr>
          <a:xfrm flipV="1">
            <a:off x="2917767" y="406738"/>
            <a:ext cx="1164495" cy="45719"/>
          </a:xfrm>
          <a:custGeom>
            <a:avLst/>
            <a:gdLst>
              <a:gd name="connsiteX0" fmla="*/ 0 w 706170"/>
              <a:gd name="connsiteY0" fmla="*/ 27180 h 38037"/>
              <a:gd name="connsiteX1" fmla="*/ 244443 w 706170"/>
              <a:gd name="connsiteY1" fmla="*/ 20 h 38037"/>
              <a:gd name="connsiteX2" fmla="*/ 506994 w 706170"/>
              <a:gd name="connsiteY2" fmla="*/ 18127 h 38037"/>
              <a:gd name="connsiteX3" fmla="*/ 706170 w 706170"/>
              <a:gd name="connsiteY3" fmla="*/ 36234 h 38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6170" h="38037">
                <a:moveTo>
                  <a:pt x="0" y="27180"/>
                </a:moveTo>
                <a:cubicBezTo>
                  <a:pt x="92224" y="8736"/>
                  <a:pt x="109719" y="3566"/>
                  <a:pt x="244443" y="20"/>
                </a:cubicBezTo>
                <a:cubicBezTo>
                  <a:pt x="270179" y="-657"/>
                  <a:pt x="469883" y="15272"/>
                  <a:pt x="506994" y="18127"/>
                </a:cubicBezTo>
                <a:cubicBezTo>
                  <a:pt x="620410" y="46481"/>
                  <a:pt x="554536" y="36234"/>
                  <a:pt x="706170" y="36234"/>
                </a:cubicBezTo>
              </a:path>
            </a:pathLst>
          </a:custGeom>
          <a:noFill/>
          <a:ln w="50800" cap="rnd">
            <a:solidFill>
              <a:srgbClr val="FFC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44F7597-3DB7-46DD-912B-1E7634EAC8FA}"/>
              </a:ext>
            </a:extLst>
          </p:cNvPr>
          <p:cNvSpPr txBox="1"/>
          <p:nvPr/>
        </p:nvSpPr>
        <p:spPr>
          <a:xfrm>
            <a:off x="792584" y="805108"/>
            <a:ext cx="2896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Dataset Overview</a:t>
            </a:r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131" y="5163575"/>
            <a:ext cx="6543166" cy="1342188"/>
          </a:xfrm>
          <a:prstGeom prst="rect">
            <a:avLst/>
          </a:prstGeom>
        </p:spPr>
      </p:pic>
      <p:sp>
        <p:nvSpPr>
          <p:cNvPr id="99" name="TextBox 98"/>
          <p:cNvSpPr txBox="1"/>
          <p:nvPr/>
        </p:nvSpPr>
        <p:spPr>
          <a:xfrm>
            <a:off x="692188" y="1701853"/>
            <a:ext cx="45863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Boxplot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따르면 이상치 존재 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모든 설명 변수들이 타겟에 따라 다른 분포를 보임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많은 설명 변수들의 최솟값이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0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으로 존재 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25%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이상의 사람들이 피부 두께가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0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이다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BMI,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혈압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체내 당분 농도 등 살아 있는       사람이라면 나올 수 없는 수치가 존재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860" y="664052"/>
            <a:ext cx="5548745" cy="443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41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B36505E0-3E72-4309-B403-477058E8DDAD}"/>
              </a:ext>
            </a:extLst>
          </p:cNvPr>
          <p:cNvGrpSpPr/>
          <p:nvPr/>
        </p:nvGrpSpPr>
        <p:grpSpPr>
          <a:xfrm>
            <a:off x="29791" y="343503"/>
            <a:ext cx="12176723" cy="6455591"/>
            <a:chOff x="29791" y="343503"/>
            <a:chExt cx="12176723" cy="6455591"/>
          </a:xfrm>
        </p:grpSpPr>
        <p:sp>
          <p:nvSpPr>
            <p:cNvPr id="119" name="직각 삼각형 118">
              <a:extLst>
                <a:ext uri="{FF2B5EF4-FFF2-40B4-BE49-F238E27FC236}">
                  <a16:creationId xmlns:a16="http://schemas.microsoft.com/office/drawing/2014/main" id="{9274F498-104D-46BC-8B74-F1F735FD060C}"/>
                </a:ext>
              </a:extLst>
            </p:cNvPr>
            <p:cNvSpPr/>
            <p:nvPr/>
          </p:nvSpPr>
          <p:spPr>
            <a:xfrm flipV="1">
              <a:off x="359795" y="6717993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" name="직각 삼각형 119">
              <a:extLst>
                <a:ext uri="{FF2B5EF4-FFF2-40B4-BE49-F238E27FC236}">
                  <a16:creationId xmlns:a16="http://schemas.microsoft.com/office/drawing/2014/main" id="{6BB77BBD-01BE-43B4-A67F-A462C320B279}"/>
                </a:ext>
              </a:extLst>
            </p:cNvPr>
            <p:cNvSpPr/>
            <p:nvPr/>
          </p:nvSpPr>
          <p:spPr>
            <a:xfrm flipH="1" flipV="1">
              <a:off x="7329716" y="6718385"/>
              <a:ext cx="4531519" cy="8070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FAF07C7-A4A2-48E8-95D8-46A0082E7CB7}"/>
                </a:ext>
              </a:extLst>
            </p:cNvPr>
            <p:cNvSpPr/>
            <p:nvPr/>
          </p:nvSpPr>
          <p:spPr>
            <a:xfrm>
              <a:off x="359795" y="544737"/>
              <a:ext cx="11501438" cy="6167437"/>
            </a:xfrm>
            <a:custGeom>
              <a:avLst/>
              <a:gdLst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  <a:gd name="connsiteX0" fmla="*/ 0 w 11630025"/>
                <a:gd name="connsiteY0" fmla="*/ 0 h 6334125"/>
                <a:gd name="connsiteX1" fmla="*/ 11630025 w 11630025"/>
                <a:gd name="connsiteY1" fmla="*/ 0 h 6334125"/>
                <a:gd name="connsiteX2" fmla="*/ 11630025 w 11630025"/>
                <a:gd name="connsiteY2" fmla="*/ 6334125 h 6334125"/>
                <a:gd name="connsiteX3" fmla="*/ 0 w 11630025"/>
                <a:gd name="connsiteY3" fmla="*/ 6334125 h 6334125"/>
                <a:gd name="connsiteX4" fmla="*/ 0 w 11630025"/>
                <a:gd name="connsiteY4" fmla="*/ 0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025" h="6334125">
                  <a:moveTo>
                    <a:pt x="0" y="0"/>
                  </a:moveTo>
                  <a:cubicBezTo>
                    <a:pt x="3886200" y="76200"/>
                    <a:pt x="7753350" y="57150"/>
                    <a:pt x="11630025" y="0"/>
                  </a:cubicBezTo>
                  <a:cubicBezTo>
                    <a:pt x="11563350" y="2101850"/>
                    <a:pt x="11553825" y="4222750"/>
                    <a:pt x="11630025" y="6334125"/>
                  </a:cubicBezTo>
                  <a:cubicBezTo>
                    <a:pt x="7753350" y="6276975"/>
                    <a:pt x="3876675" y="6334125"/>
                    <a:pt x="0" y="6334125"/>
                  </a:cubicBezTo>
                  <a:cubicBezTo>
                    <a:pt x="47625" y="4251325"/>
                    <a:pt x="57150" y="2168525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DB22824-472C-4553-8D55-8CDCAEABBE14}"/>
                </a:ext>
              </a:extLst>
            </p:cNvPr>
            <p:cNvGrpSpPr/>
            <p:nvPr/>
          </p:nvGrpSpPr>
          <p:grpSpPr>
            <a:xfrm>
              <a:off x="29791" y="352636"/>
              <a:ext cx="1027342" cy="773126"/>
              <a:chOff x="15277" y="236524"/>
              <a:chExt cx="1027342" cy="77312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B06E99B-3AFC-4671-9717-000E7F4294D7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209DE6FB-8DF7-4A24-8512-F26609B66C1E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92910101-B1DD-456E-9D49-082F643A3C59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FBDE09A8-D55C-41E5-B88C-238C7959963B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F8848371-C3FF-4457-8B2D-5458042983F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9F4E179F-C048-41D5-8519-B09C65FD33BD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7866E619-8FC2-4949-B558-0922BEEDAFA4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F9A2CB96-D626-41B0-AA4C-CABD1BD03DA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4B10BDFD-2A3D-4D36-843A-0886B9FB5D5A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047AAD4E-BF93-456C-BD37-D9FCFA001ACC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01DE740C-C0AC-459A-B786-0BFEDFDE9A9E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CB93D76C-B88F-4024-B867-26F956883782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C043E1C0-AAF1-445B-B818-B3CE063149E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9F593020-ABE2-4681-BA33-CC1972FAF150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34AC4155-DBFB-40C0-891F-C7E48D5E7D88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EFCACA6C-07BC-4F68-940C-B767E4C1BF42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8FF7E18-103F-4081-888A-C40534D7482B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797889B-46A9-4672-9CE5-771E79A7F29B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F5F98107-4549-4BE9-BFD7-4FC0ECB034B2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965CC441-126B-45B3-A195-9362E43F40E3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0A1303E9-83F5-49FB-9D6A-D13FD0BAA358}"/>
                </a:ext>
              </a:extLst>
            </p:cNvPr>
            <p:cNvSpPr/>
            <p:nvPr/>
          </p:nvSpPr>
          <p:spPr>
            <a:xfrm>
              <a:off x="473869" y="1154433"/>
              <a:ext cx="26236" cy="61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36" h="895350">
                  <a:moveTo>
                    <a:pt x="0" y="0"/>
                  </a:moveTo>
                  <a:cubicBezTo>
                    <a:pt x="3175" y="161925"/>
                    <a:pt x="5208" y="323876"/>
                    <a:pt x="9525" y="485775"/>
                  </a:cubicBezTo>
                  <a:cubicBezTo>
                    <a:pt x="11558" y="562014"/>
                    <a:pt x="13803" y="638290"/>
                    <a:pt x="19050" y="714375"/>
                  </a:cubicBezTo>
                  <a:cubicBezTo>
                    <a:pt x="31688" y="897631"/>
                    <a:pt x="23812" y="713803"/>
                    <a:pt x="23812" y="89535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EE77865-8351-4836-9758-09DF0CE9B7F6}"/>
                </a:ext>
              </a:extLst>
            </p:cNvPr>
            <p:cNvSpPr/>
            <p:nvPr/>
          </p:nvSpPr>
          <p:spPr>
            <a:xfrm>
              <a:off x="507204" y="1013842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79730E8A-6537-4F29-857A-CCFC9D5168E0}"/>
                </a:ext>
              </a:extLst>
            </p:cNvPr>
            <p:cNvSpPr/>
            <p:nvPr/>
          </p:nvSpPr>
          <p:spPr>
            <a:xfrm>
              <a:off x="11700071" y="1057732"/>
              <a:ext cx="6420" cy="216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B39F0877-AD32-473C-B332-7B6D5DD702C5}"/>
                </a:ext>
              </a:extLst>
            </p:cNvPr>
            <p:cNvGrpSpPr/>
            <p:nvPr/>
          </p:nvGrpSpPr>
          <p:grpSpPr>
            <a:xfrm flipH="1">
              <a:off x="11179172" y="343503"/>
              <a:ext cx="1027342" cy="773126"/>
              <a:chOff x="15277" y="236524"/>
              <a:chExt cx="1027342" cy="773126"/>
            </a:xfrm>
          </p:grpSpPr>
          <p:sp>
            <p:nvSpPr>
              <p:cNvPr id="78" name="직사각형 20">
                <a:extLst>
                  <a:ext uri="{FF2B5EF4-FFF2-40B4-BE49-F238E27FC236}">
                    <a16:creationId xmlns:a16="http://schemas.microsoft.com/office/drawing/2014/main" id="{E91D55B7-ADB0-4E82-82E4-687BDAE5764E}"/>
                  </a:ext>
                </a:extLst>
              </p:cNvPr>
              <p:cNvSpPr/>
              <p:nvPr/>
            </p:nvSpPr>
            <p:spPr>
              <a:xfrm rot="18952098">
                <a:off x="15277" y="470046"/>
                <a:ext cx="1027342" cy="279134"/>
              </a:xfrm>
              <a:custGeom>
                <a:avLst/>
                <a:gdLst>
                  <a:gd name="connsiteX0" fmla="*/ 0 w 1027342"/>
                  <a:gd name="connsiteY0" fmla="*/ 0 h 251261"/>
                  <a:gd name="connsiteX1" fmla="*/ 1027342 w 1027342"/>
                  <a:gd name="connsiteY1" fmla="*/ 0 h 251261"/>
                  <a:gd name="connsiteX2" fmla="*/ 1027342 w 1027342"/>
                  <a:gd name="connsiteY2" fmla="*/ 251261 h 251261"/>
                  <a:gd name="connsiteX3" fmla="*/ 0 w 1027342"/>
                  <a:gd name="connsiteY3" fmla="*/ 251261 h 251261"/>
                  <a:gd name="connsiteX4" fmla="*/ 0 w 1027342"/>
                  <a:gd name="connsiteY4" fmla="*/ 0 h 251261"/>
                  <a:gd name="connsiteX0" fmla="*/ 0 w 1027342"/>
                  <a:gd name="connsiteY0" fmla="*/ 15010 h 266271"/>
                  <a:gd name="connsiteX1" fmla="*/ 1027342 w 1027342"/>
                  <a:gd name="connsiteY1" fmla="*/ 15010 h 266271"/>
                  <a:gd name="connsiteX2" fmla="*/ 1027342 w 1027342"/>
                  <a:gd name="connsiteY2" fmla="*/ 266271 h 266271"/>
                  <a:gd name="connsiteX3" fmla="*/ 0 w 1027342"/>
                  <a:gd name="connsiteY3" fmla="*/ 266271 h 266271"/>
                  <a:gd name="connsiteX4" fmla="*/ 0 w 1027342"/>
                  <a:gd name="connsiteY4" fmla="*/ 15010 h 266271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  <a:gd name="connsiteX0" fmla="*/ 0 w 1027342"/>
                  <a:gd name="connsiteY0" fmla="*/ 27873 h 279134"/>
                  <a:gd name="connsiteX1" fmla="*/ 1027342 w 1027342"/>
                  <a:gd name="connsiteY1" fmla="*/ 27873 h 279134"/>
                  <a:gd name="connsiteX2" fmla="*/ 1027342 w 1027342"/>
                  <a:gd name="connsiteY2" fmla="*/ 279134 h 279134"/>
                  <a:gd name="connsiteX3" fmla="*/ 0 w 1027342"/>
                  <a:gd name="connsiteY3" fmla="*/ 279134 h 279134"/>
                  <a:gd name="connsiteX4" fmla="*/ 0 w 1027342"/>
                  <a:gd name="connsiteY4" fmla="*/ 27873 h 27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342" h="279134">
                    <a:moveTo>
                      <a:pt x="0" y="27873"/>
                    </a:moveTo>
                    <a:cubicBezTo>
                      <a:pt x="348672" y="-5901"/>
                      <a:pt x="684282" y="-12534"/>
                      <a:pt x="1027342" y="27873"/>
                    </a:cubicBezTo>
                    <a:lnTo>
                      <a:pt x="1027342" y="279134"/>
                    </a:lnTo>
                    <a:cubicBezTo>
                      <a:pt x="684895" y="279134"/>
                      <a:pt x="375201" y="218014"/>
                      <a:pt x="0" y="279134"/>
                    </a:cubicBezTo>
                    <a:lnTo>
                      <a:pt x="0" y="2787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DEEB9A11-404A-475B-962E-C1CAC9F29E11}"/>
                  </a:ext>
                </a:extLst>
              </p:cNvPr>
              <p:cNvSpPr/>
              <p:nvPr/>
            </p:nvSpPr>
            <p:spPr>
              <a:xfrm>
                <a:off x="192086" y="81280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67CA737A-35B4-4CF6-8A27-DC1FE533D82A}"/>
                  </a:ext>
                </a:extLst>
              </p:cNvPr>
              <p:cNvSpPr/>
              <p:nvPr/>
            </p:nvSpPr>
            <p:spPr>
              <a:xfrm>
                <a:off x="224819" y="77767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A8A2B94F-5F0E-4806-B81C-7C1158C30C83}"/>
                  </a:ext>
                </a:extLst>
              </p:cNvPr>
              <p:cNvSpPr/>
              <p:nvPr/>
            </p:nvSpPr>
            <p:spPr>
              <a:xfrm>
                <a:off x="254834" y="75048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DFC9EB87-A0E0-4019-814F-CBC9ADF684B9}"/>
                  </a:ext>
                </a:extLst>
              </p:cNvPr>
              <p:cNvSpPr/>
              <p:nvPr/>
            </p:nvSpPr>
            <p:spPr>
              <a:xfrm>
                <a:off x="292947" y="70742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8FAC1CB5-5F60-4773-BEA7-FF4D07DB14FC}"/>
                  </a:ext>
                </a:extLst>
              </p:cNvPr>
              <p:cNvSpPr/>
              <p:nvPr/>
            </p:nvSpPr>
            <p:spPr>
              <a:xfrm>
                <a:off x="335500" y="660792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C91E233D-10A1-49C3-B392-D205678583F2}"/>
                  </a:ext>
                </a:extLst>
              </p:cNvPr>
              <p:cNvSpPr/>
              <p:nvPr/>
            </p:nvSpPr>
            <p:spPr>
              <a:xfrm>
                <a:off x="381074" y="60900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C8294D53-438E-47AE-9211-CC78051E287D}"/>
                  </a:ext>
                </a:extLst>
              </p:cNvPr>
              <p:cNvSpPr/>
              <p:nvPr/>
            </p:nvSpPr>
            <p:spPr>
              <a:xfrm>
                <a:off x="412092" y="573879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9C599F4B-9871-4D2E-A0BB-271AC502B76E}"/>
                  </a:ext>
                </a:extLst>
              </p:cNvPr>
              <p:cNvSpPr/>
              <p:nvPr/>
            </p:nvSpPr>
            <p:spPr>
              <a:xfrm>
                <a:off x="449936" y="53855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D83B6985-07B6-4FF7-90AB-F46C79696874}"/>
                  </a:ext>
                </a:extLst>
              </p:cNvPr>
              <p:cNvSpPr/>
              <p:nvPr/>
            </p:nvSpPr>
            <p:spPr>
              <a:xfrm>
                <a:off x="489394" y="503233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710C303A-054D-4324-8755-CDD793F7F305}"/>
                  </a:ext>
                </a:extLst>
              </p:cNvPr>
              <p:cNvSpPr/>
              <p:nvPr/>
            </p:nvSpPr>
            <p:spPr>
              <a:xfrm>
                <a:off x="539349" y="46791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A2A0268F-E263-41CA-A74D-E4DCCC240799}"/>
                  </a:ext>
                </a:extLst>
              </p:cNvPr>
              <p:cNvSpPr/>
              <p:nvPr/>
            </p:nvSpPr>
            <p:spPr>
              <a:xfrm>
                <a:off x="569792" y="42663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ABE9680A-4D70-48A3-9901-6C7C92EC63D4}"/>
                  </a:ext>
                </a:extLst>
              </p:cNvPr>
              <p:cNvSpPr/>
              <p:nvPr/>
            </p:nvSpPr>
            <p:spPr>
              <a:xfrm>
                <a:off x="610946" y="37462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A67A7B41-DA58-4C10-A59E-D01277223B8F}"/>
                  </a:ext>
                </a:extLst>
              </p:cNvPr>
              <p:cNvSpPr/>
              <p:nvPr/>
            </p:nvSpPr>
            <p:spPr>
              <a:xfrm>
                <a:off x="653862" y="351230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6ED63965-FC97-4019-9B4C-46C9EB5808C4}"/>
                  </a:ext>
                </a:extLst>
              </p:cNvPr>
              <p:cNvSpPr/>
              <p:nvPr/>
            </p:nvSpPr>
            <p:spPr>
              <a:xfrm>
                <a:off x="689648" y="31670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4EC66BA5-D5A9-488B-9994-44433E9AFEAE}"/>
                  </a:ext>
                </a:extLst>
              </p:cNvPr>
              <p:cNvSpPr/>
              <p:nvPr/>
            </p:nvSpPr>
            <p:spPr>
              <a:xfrm>
                <a:off x="730855" y="303208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579759EE-BC91-4F17-9F69-5700AAE63E17}"/>
                  </a:ext>
                </a:extLst>
              </p:cNvPr>
              <p:cNvSpPr/>
              <p:nvPr/>
            </p:nvSpPr>
            <p:spPr>
              <a:xfrm>
                <a:off x="772009" y="267686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4494FEE3-155C-4BD3-B69C-CB48DEFE419F}"/>
                  </a:ext>
                </a:extLst>
              </p:cNvPr>
              <p:cNvSpPr/>
              <p:nvPr/>
            </p:nvSpPr>
            <p:spPr>
              <a:xfrm>
                <a:off x="813163" y="236524"/>
                <a:ext cx="47625" cy="196850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39236D1F-F213-4625-9BD4-451C330ABA86}"/>
                  </a:ext>
                </a:extLst>
              </p:cNvPr>
              <p:cNvSpPr/>
              <p:nvPr/>
            </p:nvSpPr>
            <p:spPr>
              <a:xfrm rot="373800">
                <a:off x="144311" y="848118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8FAC953A-BF7F-44AA-B2D1-942817FDC724}"/>
                  </a:ext>
                </a:extLst>
              </p:cNvPr>
              <p:cNvSpPr/>
              <p:nvPr/>
            </p:nvSpPr>
            <p:spPr>
              <a:xfrm rot="553496">
                <a:off x="873409" y="290440"/>
                <a:ext cx="45719" cy="102261"/>
              </a:xfrm>
              <a:custGeom>
                <a:avLst/>
                <a:gdLst>
                  <a:gd name="connsiteX0" fmla="*/ 0 w 47625"/>
                  <a:gd name="connsiteY0" fmla="*/ 0 h 196850"/>
                  <a:gd name="connsiteX1" fmla="*/ 22225 w 47625"/>
                  <a:gd name="connsiteY1" fmla="*/ 136525 h 196850"/>
                  <a:gd name="connsiteX2" fmla="*/ 41275 w 47625"/>
                  <a:gd name="connsiteY2" fmla="*/ 190500 h 196850"/>
                  <a:gd name="connsiteX3" fmla="*/ 47625 w 47625"/>
                  <a:gd name="connsiteY3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6850">
                    <a:moveTo>
                      <a:pt x="0" y="0"/>
                    </a:moveTo>
                    <a:cubicBezTo>
                      <a:pt x="6111" y="64160"/>
                      <a:pt x="4079" y="73015"/>
                      <a:pt x="22225" y="136525"/>
                    </a:cubicBezTo>
                    <a:cubicBezTo>
                      <a:pt x="27378" y="154560"/>
                      <a:pt x="32070" y="173930"/>
                      <a:pt x="41275" y="190500"/>
                    </a:cubicBezTo>
                    <a:cubicBezTo>
                      <a:pt x="42729" y="193117"/>
                      <a:pt x="45508" y="194733"/>
                      <a:pt x="47625" y="19685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0C9658B6-511F-4F35-BDE1-B13568E8B2C2}"/>
                </a:ext>
              </a:extLst>
            </p:cNvPr>
            <p:cNvSpPr/>
            <p:nvPr/>
          </p:nvSpPr>
          <p:spPr>
            <a:xfrm>
              <a:off x="11658629" y="992213"/>
              <a:ext cx="6420" cy="108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7CF0F1B4-7C15-4C36-91A6-502A5AFC63B4}"/>
                </a:ext>
              </a:extLst>
            </p:cNvPr>
            <p:cNvSpPr/>
            <p:nvPr/>
          </p:nvSpPr>
          <p:spPr>
            <a:xfrm>
              <a:off x="11211204" y="610192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20056654-515B-462D-A140-FDDD1E729F5B}"/>
                </a:ext>
              </a:extLst>
            </p:cNvPr>
            <p:cNvSpPr/>
            <p:nvPr/>
          </p:nvSpPr>
          <p:spPr>
            <a:xfrm>
              <a:off x="11183502" y="642077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6731BD47-CE26-4D3C-B357-B0A98EED522A}"/>
                </a:ext>
              </a:extLst>
            </p:cNvPr>
            <p:cNvSpPr/>
            <p:nvPr/>
          </p:nvSpPr>
          <p:spPr>
            <a:xfrm>
              <a:off x="11618400" y="953095"/>
              <a:ext cx="6420" cy="72000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081C74B9-ECFD-47B2-BD45-3AA0686280CD}"/>
                </a:ext>
              </a:extLst>
            </p:cNvPr>
            <p:cNvSpPr/>
            <p:nvPr/>
          </p:nvSpPr>
          <p:spPr>
            <a:xfrm>
              <a:off x="466464" y="6400233"/>
              <a:ext cx="8677" cy="211061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98170E6E-3583-4366-AFB4-4D9AA180FD01}"/>
                </a:ext>
              </a:extLst>
            </p:cNvPr>
            <p:cNvSpPr/>
            <p:nvPr/>
          </p:nvSpPr>
          <p:spPr>
            <a:xfrm>
              <a:off x="497034" y="6575294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02E8E5C2-66A1-4F2E-81A3-284764224D24}"/>
                </a:ext>
              </a:extLst>
            </p:cNvPr>
            <p:cNvSpPr/>
            <p:nvPr/>
          </p:nvSpPr>
          <p:spPr>
            <a:xfrm>
              <a:off x="434596" y="6509487"/>
              <a:ext cx="8677" cy="72000"/>
            </a:xfrm>
            <a:custGeom>
              <a:avLst/>
              <a:gdLst>
                <a:gd name="connsiteX0" fmla="*/ 0 w 28914"/>
                <a:gd name="connsiteY0" fmla="*/ 0 h 809625"/>
                <a:gd name="connsiteX1" fmla="*/ 9525 w 28914"/>
                <a:gd name="connsiteY1" fmla="*/ 485775 h 809625"/>
                <a:gd name="connsiteX2" fmla="*/ 19050 w 28914"/>
                <a:gd name="connsiteY2" fmla="*/ 714375 h 809625"/>
                <a:gd name="connsiteX3" fmla="*/ 28575 w 28914"/>
                <a:gd name="connsiteY3" fmla="*/ 809625 h 809625"/>
                <a:gd name="connsiteX0" fmla="*/ 0 w 27381"/>
                <a:gd name="connsiteY0" fmla="*/ 0 h 866775"/>
                <a:gd name="connsiteX1" fmla="*/ 9525 w 27381"/>
                <a:gd name="connsiteY1" fmla="*/ 485775 h 866775"/>
                <a:gd name="connsiteX2" fmla="*/ 19050 w 27381"/>
                <a:gd name="connsiteY2" fmla="*/ 714375 h 866775"/>
                <a:gd name="connsiteX3" fmla="*/ 26193 w 27381"/>
                <a:gd name="connsiteY3" fmla="*/ 866775 h 866775"/>
                <a:gd name="connsiteX0" fmla="*/ 0 w 26236"/>
                <a:gd name="connsiteY0" fmla="*/ 0 h 895350"/>
                <a:gd name="connsiteX1" fmla="*/ 9525 w 26236"/>
                <a:gd name="connsiteY1" fmla="*/ 485775 h 895350"/>
                <a:gd name="connsiteX2" fmla="*/ 19050 w 26236"/>
                <a:gd name="connsiteY2" fmla="*/ 714375 h 895350"/>
                <a:gd name="connsiteX3" fmla="*/ 23812 w 26236"/>
                <a:gd name="connsiteY3" fmla="*/ 895350 h 895350"/>
                <a:gd name="connsiteX0" fmla="*/ 2151 w 24027"/>
                <a:gd name="connsiteY0" fmla="*/ 0 h 996538"/>
                <a:gd name="connsiteX1" fmla="*/ 11676 w 24027"/>
                <a:gd name="connsiteY1" fmla="*/ 485775 h 996538"/>
                <a:gd name="connsiteX2" fmla="*/ 21201 w 24027"/>
                <a:gd name="connsiteY2" fmla="*/ 714375 h 996538"/>
                <a:gd name="connsiteX3" fmla="*/ 0 w 24027"/>
                <a:gd name="connsiteY3" fmla="*/ 996538 h 996538"/>
                <a:gd name="connsiteX0" fmla="*/ 2504 w 12035"/>
                <a:gd name="connsiteY0" fmla="*/ 0 h 996538"/>
                <a:gd name="connsiteX1" fmla="*/ 12029 w 12035"/>
                <a:gd name="connsiteY1" fmla="*/ 485775 h 996538"/>
                <a:gd name="connsiteX2" fmla="*/ 1057 w 12035"/>
                <a:gd name="connsiteY2" fmla="*/ 680646 h 996538"/>
                <a:gd name="connsiteX3" fmla="*/ 353 w 12035"/>
                <a:gd name="connsiteY3" fmla="*/ 996538 h 996538"/>
                <a:gd name="connsiteX0" fmla="*/ 3822 w 7815"/>
                <a:gd name="connsiteY0" fmla="*/ 0 h 996538"/>
                <a:gd name="connsiteX1" fmla="*/ 2415 w 7815"/>
                <a:gd name="connsiteY1" fmla="*/ 350855 h 996538"/>
                <a:gd name="connsiteX2" fmla="*/ 2375 w 7815"/>
                <a:gd name="connsiteY2" fmla="*/ 680646 h 996538"/>
                <a:gd name="connsiteX3" fmla="*/ 1671 w 7815"/>
                <a:gd name="connsiteY3" fmla="*/ 996538 h 996538"/>
                <a:gd name="connsiteX0" fmla="*/ 4891 w 6371"/>
                <a:gd name="connsiteY0" fmla="*/ 0 h 10000"/>
                <a:gd name="connsiteX1" fmla="*/ 3090 w 6371"/>
                <a:gd name="connsiteY1" fmla="*/ 3521 h 10000"/>
                <a:gd name="connsiteX2" fmla="*/ 3039 w 6371"/>
                <a:gd name="connsiteY2" fmla="*/ 6830 h 10000"/>
                <a:gd name="connsiteX3" fmla="*/ 2138 w 6371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1" h="10000">
                  <a:moveTo>
                    <a:pt x="4891" y="0"/>
                  </a:moveTo>
                  <a:cubicBezTo>
                    <a:pt x="8953" y="1625"/>
                    <a:pt x="3399" y="2382"/>
                    <a:pt x="3090" y="3521"/>
                  </a:cubicBezTo>
                  <a:cubicBezTo>
                    <a:pt x="2782" y="4659"/>
                    <a:pt x="-3675" y="6067"/>
                    <a:pt x="3039" y="6830"/>
                  </a:cubicBezTo>
                  <a:cubicBezTo>
                    <a:pt x="-23" y="8556"/>
                    <a:pt x="2138" y="8178"/>
                    <a:pt x="2138" y="1000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8C9074CA-0202-48E8-9534-371F61657BB3}"/>
                </a:ext>
              </a:extLst>
            </p:cNvPr>
            <p:cNvSpPr/>
            <p:nvPr/>
          </p:nvSpPr>
          <p:spPr>
            <a:xfrm rot="5400000">
              <a:off x="1111687" y="418719"/>
              <a:ext cx="6420" cy="378619"/>
            </a:xfrm>
            <a:custGeom>
              <a:avLst/>
              <a:gdLst>
                <a:gd name="connsiteX0" fmla="*/ 32827 w 32827"/>
                <a:gd name="connsiteY0" fmla="*/ 0 h 381000"/>
                <a:gd name="connsiteX1" fmla="*/ 13777 w 32827"/>
                <a:gd name="connsiteY1" fmla="*/ 381000 h 381000"/>
                <a:gd name="connsiteX0" fmla="*/ 31090 w 31090"/>
                <a:gd name="connsiteY0" fmla="*/ 0 h 383381"/>
                <a:gd name="connsiteX1" fmla="*/ 16803 w 31090"/>
                <a:gd name="connsiteY1" fmla="*/ 383381 h 383381"/>
                <a:gd name="connsiteX0" fmla="*/ 14287 w 14287"/>
                <a:gd name="connsiteY0" fmla="*/ 0 h 383381"/>
                <a:gd name="connsiteX1" fmla="*/ 0 w 14287"/>
                <a:gd name="connsiteY1" fmla="*/ 383381 h 383381"/>
                <a:gd name="connsiteX0" fmla="*/ 4038 w 6420"/>
                <a:gd name="connsiteY0" fmla="*/ 0 h 378619"/>
                <a:gd name="connsiteX1" fmla="*/ 6420 w 6420"/>
                <a:gd name="connsiteY1" fmla="*/ 378619 h 37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0" h="378619">
                  <a:moveTo>
                    <a:pt x="4038" y="0"/>
                  </a:moveTo>
                  <a:cubicBezTo>
                    <a:pt x="-6276" y="160327"/>
                    <a:pt x="6420" y="28146"/>
                    <a:pt x="6420" y="37861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1CB8AE33-B40E-44FA-A2A9-7409B83AFBFD}"/>
                </a:ext>
              </a:extLst>
            </p:cNvPr>
            <p:cNvSpPr/>
            <p:nvPr/>
          </p:nvSpPr>
          <p:spPr>
            <a:xfrm>
              <a:off x="881289" y="652425"/>
              <a:ext cx="140494" cy="8993"/>
            </a:xfrm>
            <a:custGeom>
              <a:avLst/>
              <a:gdLst>
                <a:gd name="connsiteX0" fmla="*/ 0 w 140494"/>
                <a:gd name="connsiteY0" fmla="*/ 8993 h 8993"/>
                <a:gd name="connsiteX1" fmla="*/ 123825 w 140494"/>
                <a:gd name="connsiteY1" fmla="*/ 6612 h 8993"/>
                <a:gd name="connsiteX2" fmla="*/ 140494 w 140494"/>
                <a:gd name="connsiteY2" fmla="*/ 8993 h 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494" h="8993">
                  <a:moveTo>
                    <a:pt x="0" y="8993"/>
                  </a:moveTo>
                  <a:cubicBezTo>
                    <a:pt x="48256" y="-7090"/>
                    <a:pt x="14208" y="2476"/>
                    <a:pt x="123825" y="6612"/>
                  </a:cubicBezTo>
                  <a:cubicBezTo>
                    <a:pt x="129434" y="6824"/>
                    <a:pt x="140494" y="8993"/>
                    <a:pt x="140494" y="8993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E970333B-188C-4C0D-B613-C2E0006ABE3A}"/>
              </a:ext>
            </a:extLst>
          </p:cNvPr>
          <p:cNvSpPr txBox="1"/>
          <p:nvPr/>
        </p:nvSpPr>
        <p:spPr>
          <a:xfrm>
            <a:off x="1523783" y="-24511"/>
            <a:ext cx="9158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 smtClean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Data Mining - </a:t>
            </a:r>
            <a:r>
              <a:rPr lang="ko-KR" altLang="en-US" sz="2400" b="1" kern="0" dirty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데이터분석 </a:t>
            </a:r>
            <a:r>
              <a:rPr lang="ko-KR" altLang="en-US" sz="2400" b="1" kern="0" dirty="0" smtClean="0">
                <a:ln w="190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중간발표</a:t>
            </a:r>
            <a:r>
              <a:rPr lang="en-US" altLang="ko-KR" sz="600" kern="0" dirty="0" smtClean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  </a:t>
            </a:r>
            <a:r>
              <a:rPr lang="en-US" altLang="ko-KR" sz="1200" kern="0" dirty="0" smtClean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(Pima Indian Diabetes)</a:t>
            </a:r>
            <a:endParaRPr lang="en-US" altLang="ko-KR" sz="3600" b="1" kern="0" dirty="0">
              <a:ln w="19050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7" name="자유형: 도형 136">
            <a:extLst>
              <a:ext uri="{FF2B5EF4-FFF2-40B4-BE49-F238E27FC236}">
                <a16:creationId xmlns:a16="http://schemas.microsoft.com/office/drawing/2014/main" id="{94C22E89-96A4-4BC4-9BCD-D57D666CE82E}"/>
              </a:ext>
            </a:extLst>
          </p:cNvPr>
          <p:cNvSpPr/>
          <p:nvPr/>
        </p:nvSpPr>
        <p:spPr>
          <a:xfrm flipV="1">
            <a:off x="2917767" y="406738"/>
            <a:ext cx="1164495" cy="45719"/>
          </a:xfrm>
          <a:custGeom>
            <a:avLst/>
            <a:gdLst>
              <a:gd name="connsiteX0" fmla="*/ 0 w 706170"/>
              <a:gd name="connsiteY0" fmla="*/ 27180 h 38037"/>
              <a:gd name="connsiteX1" fmla="*/ 244443 w 706170"/>
              <a:gd name="connsiteY1" fmla="*/ 20 h 38037"/>
              <a:gd name="connsiteX2" fmla="*/ 506994 w 706170"/>
              <a:gd name="connsiteY2" fmla="*/ 18127 h 38037"/>
              <a:gd name="connsiteX3" fmla="*/ 706170 w 706170"/>
              <a:gd name="connsiteY3" fmla="*/ 36234 h 38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6170" h="38037">
                <a:moveTo>
                  <a:pt x="0" y="27180"/>
                </a:moveTo>
                <a:cubicBezTo>
                  <a:pt x="92224" y="8736"/>
                  <a:pt x="109719" y="3566"/>
                  <a:pt x="244443" y="20"/>
                </a:cubicBezTo>
                <a:cubicBezTo>
                  <a:pt x="270179" y="-657"/>
                  <a:pt x="469883" y="15272"/>
                  <a:pt x="506994" y="18127"/>
                </a:cubicBezTo>
                <a:cubicBezTo>
                  <a:pt x="620410" y="46481"/>
                  <a:pt x="554536" y="36234"/>
                  <a:pt x="706170" y="36234"/>
                </a:cubicBezTo>
              </a:path>
            </a:pathLst>
          </a:custGeom>
          <a:noFill/>
          <a:ln w="50800" cap="rnd">
            <a:solidFill>
              <a:srgbClr val="FFC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44F7597-3DB7-46DD-912B-1E7634EAC8FA}"/>
              </a:ext>
            </a:extLst>
          </p:cNvPr>
          <p:cNvSpPr txBox="1"/>
          <p:nvPr/>
        </p:nvSpPr>
        <p:spPr>
          <a:xfrm>
            <a:off x="792584" y="805108"/>
            <a:ext cx="3472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Outlier - </a:t>
            </a:r>
            <a:r>
              <a:rPr lang="en-US" altLang="ko-KR" sz="2400" kern="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lowerbound</a:t>
            </a:r>
            <a:endParaRPr lang="en-US" altLang="ko-KR" sz="2400" kern="0" dirty="0"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02" y="1327263"/>
            <a:ext cx="5558749" cy="2942867"/>
          </a:xfrm>
          <a:prstGeom prst="rect">
            <a:avLst/>
          </a:prstGeom>
        </p:spPr>
      </p:pic>
      <p:sp>
        <p:nvSpPr>
          <p:cNvPr id="99" name="TextBox 98"/>
          <p:cNvSpPr txBox="1"/>
          <p:nvPr/>
        </p:nvSpPr>
        <p:spPr>
          <a:xfrm>
            <a:off x="580746" y="4594288"/>
            <a:ext cx="71500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이상치 알고리즘은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Tukey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Outlier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사용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자세히 살펴보니 상당 수의 데이터들이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0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혹은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lower outlier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존재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하지만 임신 횟수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인슐린 수치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당뇨병 걸린 경우만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!)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는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0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값이 존재        가능하다 추측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8195048" y="794534"/>
            <a:ext cx="2956116" cy="5692019"/>
            <a:chOff x="7255904" y="823540"/>
            <a:chExt cx="2956116" cy="5692019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55904" y="823540"/>
              <a:ext cx="2956116" cy="3100024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56906" y="3971432"/>
              <a:ext cx="2955114" cy="2544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430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</TotalTime>
  <Words>1195</Words>
  <Application>Microsoft Office PowerPoint</Application>
  <PresentationFormat>와이드스크린</PresentationFormat>
  <Paragraphs>167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Noto Sans KR</vt:lpstr>
      <vt:lpstr>Noto Sans KR Medium</vt:lpstr>
      <vt:lpstr>Tmon몬소리 Black</vt:lpstr>
      <vt:lpstr>맑은 고딕</vt:lpstr>
      <vt:lpstr>야놀자 야체 B</vt:lpstr>
      <vt:lpstr>Arial</vt:lpstr>
      <vt:lpstr>Wingdings</vt:lpstr>
      <vt:lpstr>6_Office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user</cp:lastModifiedBy>
  <cp:revision>229</cp:revision>
  <dcterms:created xsi:type="dcterms:W3CDTF">2021-10-11T06:44:40Z</dcterms:created>
  <dcterms:modified xsi:type="dcterms:W3CDTF">2022-05-10T04:48:51Z</dcterms:modified>
</cp:coreProperties>
</file>